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94" r:id="rId2"/>
    <p:sldId id="533" r:id="rId3"/>
    <p:sldId id="506" r:id="rId4"/>
    <p:sldId id="538" r:id="rId5"/>
    <p:sldId id="476" r:id="rId6"/>
    <p:sldId id="497" r:id="rId7"/>
    <p:sldId id="539" r:id="rId8"/>
    <p:sldId id="534" r:id="rId9"/>
    <p:sldId id="537" r:id="rId10"/>
    <p:sldId id="535" r:id="rId11"/>
    <p:sldId id="542" r:id="rId12"/>
    <p:sldId id="536" r:id="rId13"/>
    <p:sldId id="473" r:id="rId14"/>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446FB4-0534-1D4B-B7A3-B7B442B9321D}">
          <p14:sldIdLst>
            <p14:sldId id="294"/>
            <p14:sldId id="533"/>
            <p14:sldId id="506"/>
            <p14:sldId id="538"/>
            <p14:sldId id="476"/>
            <p14:sldId id="497"/>
            <p14:sldId id="539"/>
            <p14:sldId id="534"/>
            <p14:sldId id="537"/>
            <p14:sldId id="535"/>
            <p14:sldId id="542"/>
            <p14:sldId id="536"/>
            <p14:sldId id="4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90"/>
  </p:normalViewPr>
  <p:slideViewPr>
    <p:cSldViewPr snapToGrid="0" snapToObjects="1">
      <p:cViewPr varScale="1">
        <p:scale>
          <a:sx n="41" d="100"/>
          <a:sy n="41" d="100"/>
        </p:scale>
        <p:origin x="566" y="3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211A7-92A2-4028-9164-442CC79831FA}" type="doc">
      <dgm:prSet loTypeId="urn:microsoft.com/office/officeart/2011/layout/CircleProcess" loCatId="process" qsTypeId="urn:microsoft.com/office/officeart/2005/8/quickstyle/3d3" qsCatId="3D" csTypeId="urn:microsoft.com/office/officeart/2005/8/colors/accent2_5" csCatId="accent2" phldr="1"/>
      <dgm:spPr/>
      <dgm:t>
        <a:bodyPr/>
        <a:lstStyle/>
        <a:p>
          <a:endParaRPr lang="en-GB"/>
        </a:p>
      </dgm:t>
    </dgm:pt>
    <dgm:pt modelId="{4E0FD41E-3E83-4BCB-8898-140B8CCE8156}">
      <dgm:prSet phldrT="[Text]"/>
      <dgm:spPr/>
      <dgm:t>
        <a:bodyPr/>
        <a:lstStyle/>
        <a:p>
          <a:r>
            <a:rPr lang="en-GB" b="1" dirty="0"/>
            <a:t>July 26</a:t>
          </a:r>
          <a:r>
            <a:rPr lang="en-GB" b="1" baseline="30000" dirty="0"/>
            <a:t>th</a:t>
          </a:r>
          <a:endParaRPr lang="en-GB" b="1" dirty="0"/>
        </a:p>
        <a:p>
          <a:r>
            <a:rPr lang="en-GB" dirty="0"/>
            <a:t>Applications Open</a:t>
          </a:r>
        </a:p>
      </dgm:t>
    </dgm:pt>
    <dgm:pt modelId="{BD78FA5C-24C8-449D-8B13-AD81A1299AE4}" type="parTrans" cxnId="{1BA76DC6-B9CE-4906-8696-D59C2556C3FD}">
      <dgm:prSet/>
      <dgm:spPr/>
      <dgm:t>
        <a:bodyPr/>
        <a:lstStyle/>
        <a:p>
          <a:endParaRPr lang="en-GB"/>
        </a:p>
      </dgm:t>
    </dgm:pt>
    <dgm:pt modelId="{CA60F2C1-8DA8-46AB-AD08-953F9650F8AA}" type="sibTrans" cxnId="{1BA76DC6-B9CE-4906-8696-D59C2556C3FD}">
      <dgm:prSet/>
      <dgm:spPr/>
      <dgm:t>
        <a:bodyPr/>
        <a:lstStyle/>
        <a:p>
          <a:endParaRPr lang="en-GB"/>
        </a:p>
      </dgm:t>
    </dgm:pt>
    <dgm:pt modelId="{B73DD34E-F03C-4BEB-84FC-6CDEE430307F}">
      <dgm:prSet phldrT="[Text]"/>
      <dgm:spPr/>
      <dgm:t>
        <a:bodyPr/>
        <a:lstStyle/>
        <a:p>
          <a:r>
            <a:rPr lang="en-GB" b="1" dirty="0"/>
            <a:t>August 23</a:t>
          </a:r>
          <a:r>
            <a:rPr lang="en-GB" b="1" baseline="30000" dirty="0"/>
            <a:t>rd</a:t>
          </a:r>
          <a:endParaRPr lang="en-GB" b="1" dirty="0"/>
        </a:p>
        <a:p>
          <a:r>
            <a:rPr lang="en-GB" dirty="0"/>
            <a:t>Applications Close</a:t>
          </a:r>
        </a:p>
      </dgm:t>
    </dgm:pt>
    <dgm:pt modelId="{BB480C35-88A3-46ED-A0AD-58F8A3BE5CFA}" type="parTrans" cxnId="{C7709DB0-8C62-4354-BC31-5E31454DB490}">
      <dgm:prSet/>
      <dgm:spPr/>
      <dgm:t>
        <a:bodyPr/>
        <a:lstStyle/>
        <a:p>
          <a:endParaRPr lang="en-GB"/>
        </a:p>
      </dgm:t>
    </dgm:pt>
    <dgm:pt modelId="{46A8FDE5-6F9E-4E6C-87C4-ACA0C28696F6}" type="sibTrans" cxnId="{C7709DB0-8C62-4354-BC31-5E31454DB490}">
      <dgm:prSet/>
      <dgm:spPr/>
      <dgm:t>
        <a:bodyPr/>
        <a:lstStyle/>
        <a:p>
          <a:endParaRPr lang="en-GB"/>
        </a:p>
      </dgm:t>
    </dgm:pt>
    <dgm:pt modelId="{7B75E66D-747A-4137-A8A9-CD2227741896}">
      <dgm:prSet phldrT="[Text]"/>
      <dgm:spPr/>
      <dgm:t>
        <a:bodyPr/>
        <a:lstStyle/>
        <a:p>
          <a:r>
            <a:rPr lang="en-GB" b="1" dirty="0"/>
            <a:t>September 16</a:t>
          </a:r>
          <a:r>
            <a:rPr lang="en-GB" b="1" baseline="30000" dirty="0"/>
            <a:t>th</a:t>
          </a:r>
          <a:r>
            <a:rPr lang="en-GB" b="1" dirty="0"/>
            <a:t> </a:t>
          </a:r>
        </a:p>
        <a:p>
          <a:r>
            <a:rPr lang="en-GB" dirty="0"/>
            <a:t>Initial Shortlisting completed by Foundation Team</a:t>
          </a:r>
        </a:p>
      </dgm:t>
    </dgm:pt>
    <dgm:pt modelId="{8066A54C-5C71-40D9-98E5-E330F1B141E4}" type="parTrans" cxnId="{5F852380-4A5C-4676-874F-C05E5DD36519}">
      <dgm:prSet/>
      <dgm:spPr/>
      <dgm:t>
        <a:bodyPr/>
        <a:lstStyle/>
        <a:p>
          <a:endParaRPr lang="en-GB"/>
        </a:p>
      </dgm:t>
    </dgm:pt>
    <dgm:pt modelId="{C3B271D8-3757-4F4C-872C-B0F63489F537}" type="sibTrans" cxnId="{5F852380-4A5C-4676-874F-C05E5DD36519}">
      <dgm:prSet/>
      <dgm:spPr/>
      <dgm:t>
        <a:bodyPr/>
        <a:lstStyle/>
        <a:p>
          <a:endParaRPr lang="en-GB"/>
        </a:p>
      </dgm:t>
    </dgm:pt>
    <dgm:pt modelId="{82899DF5-E886-4DA4-88CE-82FACEA983A8}">
      <dgm:prSet phldrT="[Text]"/>
      <dgm:spPr/>
      <dgm:t>
        <a:bodyPr/>
        <a:lstStyle/>
        <a:p>
          <a:r>
            <a:rPr lang="en-GB" b="1" dirty="0"/>
            <a:t>October 30</a:t>
          </a:r>
          <a:r>
            <a:rPr lang="en-GB" b="1" baseline="30000" dirty="0"/>
            <a:t>th</a:t>
          </a:r>
          <a:r>
            <a:rPr lang="en-GB" b="1" dirty="0"/>
            <a:t> </a:t>
          </a:r>
          <a:r>
            <a:rPr lang="en-GB" dirty="0"/>
            <a:t>Awards Disbursed</a:t>
          </a:r>
        </a:p>
      </dgm:t>
    </dgm:pt>
    <dgm:pt modelId="{0651D995-7E59-45B8-812E-E913F3873DC9}" type="parTrans" cxnId="{4A0A33C8-E7F5-4A0B-91DC-E7B9D83F3DD7}">
      <dgm:prSet/>
      <dgm:spPr/>
      <dgm:t>
        <a:bodyPr/>
        <a:lstStyle/>
        <a:p>
          <a:endParaRPr lang="en-GB"/>
        </a:p>
      </dgm:t>
    </dgm:pt>
    <dgm:pt modelId="{75E512D7-11C5-4449-A8D1-0F3DAF8FBFFD}" type="sibTrans" cxnId="{4A0A33C8-E7F5-4A0B-91DC-E7B9D83F3DD7}">
      <dgm:prSet/>
      <dgm:spPr/>
      <dgm:t>
        <a:bodyPr/>
        <a:lstStyle/>
        <a:p>
          <a:endParaRPr lang="en-GB"/>
        </a:p>
      </dgm:t>
    </dgm:pt>
    <dgm:pt modelId="{99DD6F4B-A78E-44F7-A64D-773A44395587}">
      <dgm:prSet phldrT="[Text]"/>
      <dgm:spPr/>
      <dgm:t>
        <a:bodyPr/>
        <a:lstStyle/>
        <a:p>
          <a:r>
            <a:rPr lang="en-GB" b="1" dirty="0"/>
            <a:t>Sept 30</a:t>
          </a:r>
          <a:r>
            <a:rPr lang="en-GB" b="1" baseline="30000" dirty="0"/>
            <a:t>th</a:t>
          </a:r>
          <a:r>
            <a:rPr lang="en-GB" b="1" dirty="0"/>
            <a:t> </a:t>
          </a:r>
        </a:p>
        <a:p>
          <a:r>
            <a:rPr lang="en-GB" dirty="0"/>
            <a:t>Shortlist reviewed by Grant Committee and Awards Recommended</a:t>
          </a:r>
        </a:p>
      </dgm:t>
    </dgm:pt>
    <dgm:pt modelId="{32A72782-282E-44B7-B45D-7A89E9BF85AE}" type="parTrans" cxnId="{B50D57B1-FAFC-4681-A255-B5F0DC4A8A5E}">
      <dgm:prSet/>
      <dgm:spPr/>
      <dgm:t>
        <a:bodyPr/>
        <a:lstStyle/>
        <a:p>
          <a:endParaRPr lang="en-GB"/>
        </a:p>
      </dgm:t>
    </dgm:pt>
    <dgm:pt modelId="{D8591E20-4D95-467E-B97B-103FD5B812ED}" type="sibTrans" cxnId="{B50D57B1-FAFC-4681-A255-B5F0DC4A8A5E}">
      <dgm:prSet/>
      <dgm:spPr/>
      <dgm:t>
        <a:bodyPr/>
        <a:lstStyle/>
        <a:p>
          <a:endParaRPr lang="en-GB"/>
        </a:p>
      </dgm:t>
    </dgm:pt>
    <dgm:pt modelId="{34CD04A8-2B40-46EC-AD6A-79D174D250A2}">
      <dgm:prSet phldrT="[Text]"/>
      <dgm:spPr/>
      <dgm:t>
        <a:bodyPr/>
        <a:lstStyle/>
        <a:p>
          <a:r>
            <a:rPr lang="en-GB" b="1" dirty="0"/>
            <a:t>October 15</a:t>
          </a:r>
          <a:r>
            <a:rPr lang="en-GB" b="1" baseline="30000" dirty="0"/>
            <a:t>th</a:t>
          </a:r>
          <a:r>
            <a:rPr lang="en-GB" b="1" dirty="0"/>
            <a:t> </a:t>
          </a:r>
        </a:p>
        <a:p>
          <a:r>
            <a:rPr lang="en-GB" dirty="0"/>
            <a:t>Awards passed to Main Trustee Board for approval</a:t>
          </a:r>
        </a:p>
      </dgm:t>
    </dgm:pt>
    <dgm:pt modelId="{5CA54556-411A-439E-B7A3-E0B8AE7947EC}" type="parTrans" cxnId="{F68D98B2-05C2-4D29-AA62-58A7FDB67575}">
      <dgm:prSet/>
      <dgm:spPr/>
      <dgm:t>
        <a:bodyPr/>
        <a:lstStyle/>
        <a:p>
          <a:endParaRPr lang="en-GB"/>
        </a:p>
      </dgm:t>
    </dgm:pt>
    <dgm:pt modelId="{B3E13E62-C8A0-4FB4-98C6-A5F860BD48BA}" type="sibTrans" cxnId="{F68D98B2-05C2-4D29-AA62-58A7FDB67575}">
      <dgm:prSet/>
      <dgm:spPr/>
      <dgm:t>
        <a:bodyPr/>
        <a:lstStyle/>
        <a:p>
          <a:endParaRPr lang="en-GB"/>
        </a:p>
      </dgm:t>
    </dgm:pt>
    <dgm:pt modelId="{AE145A6A-873F-4A7F-BFC9-2989C10E641F}" type="pres">
      <dgm:prSet presAssocID="{F37211A7-92A2-4028-9164-442CC79831FA}" presName="Name0" presStyleCnt="0">
        <dgm:presLayoutVars>
          <dgm:chMax val="11"/>
          <dgm:chPref val="11"/>
          <dgm:dir/>
          <dgm:resizeHandles/>
        </dgm:presLayoutVars>
      </dgm:prSet>
      <dgm:spPr/>
    </dgm:pt>
    <dgm:pt modelId="{5F19C41A-9E52-45DA-BC73-2570EF42587E}" type="pres">
      <dgm:prSet presAssocID="{82899DF5-E886-4DA4-88CE-82FACEA983A8}" presName="Accent6" presStyleCnt="0"/>
      <dgm:spPr/>
    </dgm:pt>
    <dgm:pt modelId="{1C210D70-9D09-4FDA-B1A1-7C197ED1A99D}" type="pres">
      <dgm:prSet presAssocID="{82899DF5-E886-4DA4-88CE-82FACEA983A8}" presName="Accent" presStyleLbl="node1" presStyleIdx="0" presStyleCnt="6"/>
      <dgm:spPr/>
    </dgm:pt>
    <dgm:pt modelId="{DA95D2F5-B187-46C4-A754-F769A34D30B5}" type="pres">
      <dgm:prSet presAssocID="{82899DF5-E886-4DA4-88CE-82FACEA983A8}" presName="ParentBackground6" presStyleCnt="0"/>
      <dgm:spPr/>
    </dgm:pt>
    <dgm:pt modelId="{112A9533-875B-4D80-9E8E-CBDB82F8587E}" type="pres">
      <dgm:prSet presAssocID="{82899DF5-E886-4DA4-88CE-82FACEA983A8}" presName="ParentBackground" presStyleLbl="fgAcc1" presStyleIdx="0" presStyleCnt="6"/>
      <dgm:spPr/>
    </dgm:pt>
    <dgm:pt modelId="{2E2130BC-46B8-4E23-A69E-1284B0936717}" type="pres">
      <dgm:prSet presAssocID="{82899DF5-E886-4DA4-88CE-82FACEA983A8}" presName="Parent6" presStyleLbl="revTx" presStyleIdx="0" presStyleCnt="0">
        <dgm:presLayoutVars>
          <dgm:chMax val="1"/>
          <dgm:chPref val="1"/>
          <dgm:bulletEnabled val="1"/>
        </dgm:presLayoutVars>
      </dgm:prSet>
      <dgm:spPr/>
    </dgm:pt>
    <dgm:pt modelId="{B072F3FE-87B8-4B79-A696-05F282230CF3}" type="pres">
      <dgm:prSet presAssocID="{34CD04A8-2B40-46EC-AD6A-79D174D250A2}" presName="Accent5" presStyleCnt="0"/>
      <dgm:spPr/>
    </dgm:pt>
    <dgm:pt modelId="{75F1A7C3-850F-4733-9304-104FB9C58368}" type="pres">
      <dgm:prSet presAssocID="{34CD04A8-2B40-46EC-AD6A-79D174D250A2}" presName="Accent" presStyleLbl="node1" presStyleIdx="1" presStyleCnt="6"/>
      <dgm:spPr/>
    </dgm:pt>
    <dgm:pt modelId="{D5D93270-18FC-4AB7-9BFA-4CDC376846C0}" type="pres">
      <dgm:prSet presAssocID="{34CD04A8-2B40-46EC-AD6A-79D174D250A2}" presName="ParentBackground5" presStyleCnt="0"/>
      <dgm:spPr/>
    </dgm:pt>
    <dgm:pt modelId="{165C5CF3-DF69-4CB7-BB55-5BAB997A56CA}" type="pres">
      <dgm:prSet presAssocID="{34CD04A8-2B40-46EC-AD6A-79D174D250A2}" presName="ParentBackground" presStyleLbl="fgAcc1" presStyleIdx="1" presStyleCnt="6"/>
      <dgm:spPr/>
    </dgm:pt>
    <dgm:pt modelId="{A75DFBD5-04C6-4B2E-B870-23CE19D6AF11}" type="pres">
      <dgm:prSet presAssocID="{34CD04A8-2B40-46EC-AD6A-79D174D250A2}" presName="Parent5" presStyleLbl="revTx" presStyleIdx="0" presStyleCnt="0">
        <dgm:presLayoutVars>
          <dgm:chMax val="1"/>
          <dgm:chPref val="1"/>
          <dgm:bulletEnabled val="1"/>
        </dgm:presLayoutVars>
      </dgm:prSet>
      <dgm:spPr/>
    </dgm:pt>
    <dgm:pt modelId="{6424F056-62A9-4892-96A5-BC39D82C6597}" type="pres">
      <dgm:prSet presAssocID="{99DD6F4B-A78E-44F7-A64D-773A44395587}" presName="Accent4" presStyleCnt="0"/>
      <dgm:spPr/>
    </dgm:pt>
    <dgm:pt modelId="{9902AE98-8A07-41D9-AC24-4944F683196B}" type="pres">
      <dgm:prSet presAssocID="{99DD6F4B-A78E-44F7-A64D-773A44395587}" presName="Accent" presStyleLbl="node1" presStyleIdx="2" presStyleCnt="6"/>
      <dgm:spPr/>
    </dgm:pt>
    <dgm:pt modelId="{9DFDABB9-4A64-48D0-B54A-0318DE405BA3}" type="pres">
      <dgm:prSet presAssocID="{99DD6F4B-A78E-44F7-A64D-773A44395587}" presName="ParentBackground4" presStyleCnt="0"/>
      <dgm:spPr/>
    </dgm:pt>
    <dgm:pt modelId="{B142E7F9-5634-4DC9-92C1-2F3D6B718A0B}" type="pres">
      <dgm:prSet presAssocID="{99DD6F4B-A78E-44F7-A64D-773A44395587}" presName="ParentBackground" presStyleLbl="fgAcc1" presStyleIdx="2" presStyleCnt="6"/>
      <dgm:spPr/>
    </dgm:pt>
    <dgm:pt modelId="{21379365-AEC1-47A6-B397-B0D427DBC8CF}" type="pres">
      <dgm:prSet presAssocID="{99DD6F4B-A78E-44F7-A64D-773A44395587}" presName="Parent4" presStyleLbl="revTx" presStyleIdx="0" presStyleCnt="0">
        <dgm:presLayoutVars>
          <dgm:chMax val="1"/>
          <dgm:chPref val="1"/>
          <dgm:bulletEnabled val="1"/>
        </dgm:presLayoutVars>
      </dgm:prSet>
      <dgm:spPr/>
    </dgm:pt>
    <dgm:pt modelId="{1EC2D1BB-710A-447C-AC59-4A6604DCAC49}" type="pres">
      <dgm:prSet presAssocID="{7B75E66D-747A-4137-A8A9-CD2227741896}" presName="Accent3" presStyleCnt="0"/>
      <dgm:spPr/>
    </dgm:pt>
    <dgm:pt modelId="{371A7B61-AEDC-4AC2-BA18-B9AACBFD409B}" type="pres">
      <dgm:prSet presAssocID="{7B75E66D-747A-4137-A8A9-CD2227741896}" presName="Accent" presStyleLbl="node1" presStyleIdx="3" presStyleCnt="6"/>
      <dgm:spPr/>
    </dgm:pt>
    <dgm:pt modelId="{EE44DD95-6AD0-41BB-BEAF-D888D829BF42}" type="pres">
      <dgm:prSet presAssocID="{7B75E66D-747A-4137-A8A9-CD2227741896}" presName="ParentBackground3" presStyleCnt="0"/>
      <dgm:spPr/>
    </dgm:pt>
    <dgm:pt modelId="{87293325-76DE-479C-8891-AD2794F9A4DC}" type="pres">
      <dgm:prSet presAssocID="{7B75E66D-747A-4137-A8A9-CD2227741896}" presName="ParentBackground" presStyleLbl="fgAcc1" presStyleIdx="3" presStyleCnt="6"/>
      <dgm:spPr/>
    </dgm:pt>
    <dgm:pt modelId="{0731D5A7-0D72-4872-B813-21AA4CD947E0}" type="pres">
      <dgm:prSet presAssocID="{7B75E66D-747A-4137-A8A9-CD2227741896}" presName="Parent3" presStyleLbl="revTx" presStyleIdx="0" presStyleCnt="0">
        <dgm:presLayoutVars>
          <dgm:chMax val="1"/>
          <dgm:chPref val="1"/>
          <dgm:bulletEnabled val="1"/>
        </dgm:presLayoutVars>
      </dgm:prSet>
      <dgm:spPr/>
    </dgm:pt>
    <dgm:pt modelId="{118CA1D3-10BD-4D52-8FB0-1B32D54D4AFF}" type="pres">
      <dgm:prSet presAssocID="{B73DD34E-F03C-4BEB-84FC-6CDEE430307F}" presName="Accent2" presStyleCnt="0"/>
      <dgm:spPr/>
    </dgm:pt>
    <dgm:pt modelId="{F283664A-E4E2-4654-978C-1C8FD6DE7367}" type="pres">
      <dgm:prSet presAssocID="{B73DD34E-F03C-4BEB-84FC-6CDEE430307F}" presName="Accent" presStyleLbl="node1" presStyleIdx="4" presStyleCnt="6"/>
      <dgm:spPr/>
    </dgm:pt>
    <dgm:pt modelId="{6493BF46-4604-47AC-9E3E-3E0B422F6459}" type="pres">
      <dgm:prSet presAssocID="{B73DD34E-F03C-4BEB-84FC-6CDEE430307F}" presName="ParentBackground2" presStyleCnt="0"/>
      <dgm:spPr/>
    </dgm:pt>
    <dgm:pt modelId="{84AAA2B5-26CC-4945-A495-E3324E09C78F}" type="pres">
      <dgm:prSet presAssocID="{B73DD34E-F03C-4BEB-84FC-6CDEE430307F}" presName="ParentBackground" presStyleLbl="fgAcc1" presStyleIdx="4" presStyleCnt="6"/>
      <dgm:spPr/>
    </dgm:pt>
    <dgm:pt modelId="{E49FD8C2-C319-45DB-8FAD-DF05C915D32E}" type="pres">
      <dgm:prSet presAssocID="{B73DD34E-F03C-4BEB-84FC-6CDEE430307F}" presName="Parent2" presStyleLbl="revTx" presStyleIdx="0" presStyleCnt="0">
        <dgm:presLayoutVars>
          <dgm:chMax val="1"/>
          <dgm:chPref val="1"/>
          <dgm:bulletEnabled val="1"/>
        </dgm:presLayoutVars>
      </dgm:prSet>
      <dgm:spPr/>
    </dgm:pt>
    <dgm:pt modelId="{66223C51-C248-4020-A932-4B9067BCFF37}" type="pres">
      <dgm:prSet presAssocID="{4E0FD41E-3E83-4BCB-8898-140B8CCE8156}" presName="Accent1" presStyleCnt="0"/>
      <dgm:spPr/>
    </dgm:pt>
    <dgm:pt modelId="{52924138-634A-419C-B383-1BF54B3635D8}" type="pres">
      <dgm:prSet presAssocID="{4E0FD41E-3E83-4BCB-8898-140B8CCE8156}" presName="Accent" presStyleLbl="node1" presStyleIdx="5" presStyleCnt="6"/>
      <dgm:spPr/>
    </dgm:pt>
    <dgm:pt modelId="{3F538E3D-0301-4694-A96A-305D74DFF4F9}" type="pres">
      <dgm:prSet presAssocID="{4E0FD41E-3E83-4BCB-8898-140B8CCE8156}" presName="ParentBackground1" presStyleCnt="0"/>
      <dgm:spPr/>
    </dgm:pt>
    <dgm:pt modelId="{D8B98C67-4EC3-49F5-A51E-6814E9FCAB04}" type="pres">
      <dgm:prSet presAssocID="{4E0FD41E-3E83-4BCB-8898-140B8CCE8156}" presName="ParentBackground" presStyleLbl="fgAcc1" presStyleIdx="5" presStyleCnt="6"/>
      <dgm:spPr/>
    </dgm:pt>
    <dgm:pt modelId="{A428A7D2-12E9-4187-ACEA-CED6538BA672}" type="pres">
      <dgm:prSet presAssocID="{4E0FD41E-3E83-4BCB-8898-140B8CCE8156}" presName="Parent1" presStyleLbl="revTx" presStyleIdx="0" presStyleCnt="0">
        <dgm:presLayoutVars>
          <dgm:chMax val="1"/>
          <dgm:chPref val="1"/>
          <dgm:bulletEnabled val="1"/>
        </dgm:presLayoutVars>
      </dgm:prSet>
      <dgm:spPr/>
    </dgm:pt>
  </dgm:ptLst>
  <dgm:cxnLst>
    <dgm:cxn modelId="{38A6B307-1438-4626-B1C0-64C91AFED5DC}" type="presOf" srcId="{99DD6F4B-A78E-44F7-A64D-773A44395587}" destId="{B142E7F9-5634-4DC9-92C1-2F3D6B718A0B}" srcOrd="0" destOrd="0" presId="urn:microsoft.com/office/officeart/2011/layout/CircleProcess"/>
    <dgm:cxn modelId="{68671926-908A-4EEC-A601-F67D6EEBF073}" type="presOf" srcId="{F37211A7-92A2-4028-9164-442CC79831FA}" destId="{AE145A6A-873F-4A7F-BFC9-2989C10E641F}" srcOrd="0" destOrd="0" presId="urn:microsoft.com/office/officeart/2011/layout/CircleProcess"/>
    <dgm:cxn modelId="{A591855B-D847-47DE-8933-09DCCBAE9731}" type="presOf" srcId="{99DD6F4B-A78E-44F7-A64D-773A44395587}" destId="{21379365-AEC1-47A6-B397-B0D427DBC8CF}" srcOrd="1" destOrd="0" presId="urn:microsoft.com/office/officeart/2011/layout/CircleProcess"/>
    <dgm:cxn modelId="{F1C0FC5E-6313-49D6-AB53-D11F7C76E24C}" type="presOf" srcId="{82899DF5-E886-4DA4-88CE-82FACEA983A8}" destId="{2E2130BC-46B8-4E23-A69E-1284B0936717}" srcOrd="1" destOrd="0" presId="urn:microsoft.com/office/officeart/2011/layout/CircleProcess"/>
    <dgm:cxn modelId="{A614CD6B-48A4-465A-B1AF-AF44E6EDD873}" type="presOf" srcId="{7B75E66D-747A-4137-A8A9-CD2227741896}" destId="{0731D5A7-0D72-4872-B813-21AA4CD947E0}" srcOrd="1" destOrd="0" presId="urn:microsoft.com/office/officeart/2011/layout/CircleProcess"/>
    <dgm:cxn modelId="{6FDB516E-F23D-4A55-AAD5-02166C981EA9}" type="presOf" srcId="{4E0FD41E-3E83-4BCB-8898-140B8CCE8156}" destId="{D8B98C67-4EC3-49F5-A51E-6814E9FCAB04}" srcOrd="0" destOrd="0" presId="urn:microsoft.com/office/officeart/2011/layout/CircleProcess"/>
    <dgm:cxn modelId="{58A44E7E-B1BB-4495-A654-205368F81BE2}" type="presOf" srcId="{82899DF5-E886-4DA4-88CE-82FACEA983A8}" destId="{112A9533-875B-4D80-9E8E-CBDB82F8587E}" srcOrd="0" destOrd="0" presId="urn:microsoft.com/office/officeart/2011/layout/CircleProcess"/>
    <dgm:cxn modelId="{5F852380-4A5C-4676-874F-C05E5DD36519}" srcId="{F37211A7-92A2-4028-9164-442CC79831FA}" destId="{7B75E66D-747A-4137-A8A9-CD2227741896}" srcOrd="2" destOrd="0" parTransId="{8066A54C-5C71-40D9-98E5-E330F1B141E4}" sibTransId="{C3B271D8-3757-4F4C-872C-B0F63489F537}"/>
    <dgm:cxn modelId="{C47F0F91-DFE9-4421-B371-1468EBD32F41}" type="presOf" srcId="{4E0FD41E-3E83-4BCB-8898-140B8CCE8156}" destId="{A428A7D2-12E9-4187-ACEA-CED6538BA672}" srcOrd="1" destOrd="0" presId="urn:microsoft.com/office/officeart/2011/layout/CircleProcess"/>
    <dgm:cxn modelId="{C96299AD-4A39-4CEE-953C-F318A365A156}" type="presOf" srcId="{B73DD34E-F03C-4BEB-84FC-6CDEE430307F}" destId="{E49FD8C2-C319-45DB-8FAD-DF05C915D32E}" srcOrd="1" destOrd="0" presId="urn:microsoft.com/office/officeart/2011/layout/CircleProcess"/>
    <dgm:cxn modelId="{C7709DB0-8C62-4354-BC31-5E31454DB490}" srcId="{F37211A7-92A2-4028-9164-442CC79831FA}" destId="{B73DD34E-F03C-4BEB-84FC-6CDEE430307F}" srcOrd="1" destOrd="0" parTransId="{BB480C35-88A3-46ED-A0AD-58F8A3BE5CFA}" sibTransId="{46A8FDE5-6F9E-4E6C-87C4-ACA0C28696F6}"/>
    <dgm:cxn modelId="{B50D57B1-FAFC-4681-A255-B5F0DC4A8A5E}" srcId="{F37211A7-92A2-4028-9164-442CC79831FA}" destId="{99DD6F4B-A78E-44F7-A64D-773A44395587}" srcOrd="3" destOrd="0" parTransId="{32A72782-282E-44B7-B45D-7A89E9BF85AE}" sibTransId="{D8591E20-4D95-467E-B97B-103FD5B812ED}"/>
    <dgm:cxn modelId="{F68D98B2-05C2-4D29-AA62-58A7FDB67575}" srcId="{F37211A7-92A2-4028-9164-442CC79831FA}" destId="{34CD04A8-2B40-46EC-AD6A-79D174D250A2}" srcOrd="4" destOrd="0" parTransId="{5CA54556-411A-439E-B7A3-E0B8AE7947EC}" sibTransId="{B3E13E62-C8A0-4FB4-98C6-A5F860BD48BA}"/>
    <dgm:cxn modelId="{24EF69B9-A2E6-4869-A9C7-08A5465D8370}" type="presOf" srcId="{34CD04A8-2B40-46EC-AD6A-79D174D250A2}" destId="{165C5CF3-DF69-4CB7-BB55-5BAB997A56CA}" srcOrd="0" destOrd="0" presId="urn:microsoft.com/office/officeart/2011/layout/CircleProcess"/>
    <dgm:cxn modelId="{1BA76DC6-B9CE-4906-8696-D59C2556C3FD}" srcId="{F37211A7-92A2-4028-9164-442CC79831FA}" destId="{4E0FD41E-3E83-4BCB-8898-140B8CCE8156}" srcOrd="0" destOrd="0" parTransId="{BD78FA5C-24C8-449D-8B13-AD81A1299AE4}" sibTransId="{CA60F2C1-8DA8-46AB-AD08-953F9650F8AA}"/>
    <dgm:cxn modelId="{4A0A33C8-E7F5-4A0B-91DC-E7B9D83F3DD7}" srcId="{F37211A7-92A2-4028-9164-442CC79831FA}" destId="{82899DF5-E886-4DA4-88CE-82FACEA983A8}" srcOrd="5" destOrd="0" parTransId="{0651D995-7E59-45B8-812E-E913F3873DC9}" sibTransId="{75E512D7-11C5-4449-A8D1-0F3DAF8FBFFD}"/>
    <dgm:cxn modelId="{B375CFCE-1E01-4540-8E6B-A5AC7D0B7BB2}" type="presOf" srcId="{7B75E66D-747A-4137-A8A9-CD2227741896}" destId="{87293325-76DE-479C-8891-AD2794F9A4DC}" srcOrd="0" destOrd="0" presId="urn:microsoft.com/office/officeart/2011/layout/CircleProcess"/>
    <dgm:cxn modelId="{BB6E70F8-E33B-4FE5-AFEE-7B0C55E8350F}" type="presOf" srcId="{B73DD34E-F03C-4BEB-84FC-6CDEE430307F}" destId="{84AAA2B5-26CC-4945-A495-E3324E09C78F}" srcOrd="0" destOrd="0" presId="urn:microsoft.com/office/officeart/2011/layout/CircleProcess"/>
    <dgm:cxn modelId="{B29AF0F9-3258-4C65-B080-0A0499045B17}" type="presOf" srcId="{34CD04A8-2B40-46EC-AD6A-79D174D250A2}" destId="{A75DFBD5-04C6-4B2E-B870-23CE19D6AF11}" srcOrd="1" destOrd="0" presId="urn:microsoft.com/office/officeart/2011/layout/CircleProcess"/>
    <dgm:cxn modelId="{B86DFB35-0FAE-41E5-9D2B-08154E3432D1}" type="presParOf" srcId="{AE145A6A-873F-4A7F-BFC9-2989C10E641F}" destId="{5F19C41A-9E52-45DA-BC73-2570EF42587E}" srcOrd="0" destOrd="0" presId="urn:microsoft.com/office/officeart/2011/layout/CircleProcess"/>
    <dgm:cxn modelId="{0811FB9C-AB18-48B6-97BE-F1527BEDECE5}" type="presParOf" srcId="{5F19C41A-9E52-45DA-BC73-2570EF42587E}" destId="{1C210D70-9D09-4FDA-B1A1-7C197ED1A99D}" srcOrd="0" destOrd="0" presId="urn:microsoft.com/office/officeart/2011/layout/CircleProcess"/>
    <dgm:cxn modelId="{35BF77DD-864B-400B-971B-BF43E1784607}" type="presParOf" srcId="{AE145A6A-873F-4A7F-BFC9-2989C10E641F}" destId="{DA95D2F5-B187-46C4-A754-F769A34D30B5}" srcOrd="1" destOrd="0" presId="urn:microsoft.com/office/officeart/2011/layout/CircleProcess"/>
    <dgm:cxn modelId="{14ACD9C9-2A6C-4BCD-BFF7-AE68C1167775}" type="presParOf" srcId="{DA95D2F5-B187-46C4-A754-F769A34D30B5}" destId="{112A9533-875B-4D80-9E8E-CBDB82F8587E}" srcOrd="0" destOrd="0" presId="urn:microsoft.com/office/officeart/2011/layout/CircleProcess"/>
    <dgm:cxn modelId="{74CB4AC4-54EB-4FAD-B29C-85C1A88CAE27}" type="presParOf" srcId="{AE145A6A-873F-4A7F-BFC9-2989C10E641F}" destId="{2E2130BC-46B8-4E23-A69E-1284B0936717}" srcOrd="2" destOrd="0" presId="urn:microsoft.com/office/officeart/2011/layout/CircleProcess"/>
    <dgm:cxn modelId="{8E2CE406-595C-4993-B30C-49AB89761FB0}" type="presParOf" srcId="{AE145A6A-873F-4A7F-BFC9-2989C10E641F}" destId="{B072F3FE-87B8-4B79-A696-05F282230CF3}" srcOrd="3" destOrd="0" presId="urn:microsoft.com/office/officeart/2011/layout/CircleProcess"/>
    <dgm:cxn modelId="{93306A15-D87B-41AB-8D8C-AD62532FEDE8}" type="presParOf" srcId="{B072F3FE-87B8-4B79-A696-05F282230CF3}" destId="{75F1A7C3-850F-4733-9304-104FB9C58368}" srcOrd="0" destOrd="0" presId="urn:microsoft.com/office/officeart/2011/layout/CircleProcess"/>
    <dgm:cxn modelId="{2DBA0D53-CB23-4E1F-AF0C-843D07C41038}" type="presParOf" srcId="{AE145A6A-873F-4A7F-BFC9-2989C10E641F}" destId="{D5D93270-18FC-4AB7-9BFA-4CDC376846C0}" srcOrd="4" destOrd="0" presId="urn:microsoft.com/office/officeart/2011/layout/CircleProcess"/>
    <dgm:cxn modelId="{E834A569-2B35-41E3-A697-64F7110F1558}" type="presParOf" srcId="{D5D93270-18FC-4AB7-9BFA-4CDC376846C0}" destId="{165C5CF3-DF69-4CB7-BB55-5BAB997A56CA}" srcOrd="0" destOrd="0" presId="urn:microsoft.com/office/officeart/2011/layout/CircleProcess"/>
    <dgm:cxn modelId="{A97C2D8E-2971-46EA-95EE-471F3A276462}" type="presParOf" srcId="{AE145A6A-873F-4A7F-BFC9-2989C10E641F}" destId="{A75DFBD5-04C6-4B2E-B870-23CE19D6AF11}" srcOrd="5" destOrd="0" presId="urn:microsoft.com/office/officeart/2011/layout/CircleProcess"/>
    <dgm:cxn modelId="{FF10A47D-B13C-4439-A9AD-8B8E6C1B7DFA}" type="presParOf" srcId="{AE145A6A-873F-4A7F-BFC9-2989C10E641F}" destId="{6424F056-62A9-4892-96A5-BC39D82C6597}" srcOrd="6" destOrd="0" presId="urn:microsoft.com/office/officeart/2011/layout/CircleProcess"/>
    <dgm:cxn modelId="{8DA610A7-22B0-4C77-9280-72D3A65BE541}" type="presParOf" srcId="{6424F056-62A9-4892-96A5-BC39D82C6597}" destId="{9902AE98-8A07-41D9-AC24-4944F683196B}" srcOrd="0" destOrd="0" presId="urn:microsoft.com/office/officeart/2011/layout/CircleProcess"/>
    <dgm:cxn modelId="{FC9D5D1D-FB14-44FD-94AA-4BF80A9BEAC6}" type="presParOf" srcId="{AE145A6A-873F-4A7F-BFC9-2989C10E641F}" destId="{9DFDABB9-4A64-48D0-B54A-0318DE405BA3}" srcOrd="7" destOrd="0" presId="urn:microsoft.com/office/officeart/2011/layout/CircleProcess"/>
    <dgm:cxn modelId="{9858C862-F28E-4459-BD32-26FC004FBAF5}" type="presParOf" srcId="{9DFDABB9-4A64-48D0-B54A-0318DE405BA3}" destId="{B142E7F9-5634-4DC9-92C1-2F3D6B718A0B}" srcOrd="0" destOrd="0" presId="urn:microsoft.com/office/officeart/2011/layout/CircleProcess"/>
    <dgm:cxn modelId="{E837BE37-3461-46E5-BFD2-A3FCD8245128}" type="presParOf" srcId="{AE145A6A-873F-4A7F-BFC9-2989C10E641F}" destId="{21379365-AEC1-47A6-B397-B0D427DBC8CF}" srcOrd="8" destOrd="0" presId="urn:microsoft.com/office/officeart/2011/layout/CircleProcess"/>
    <dgm:cxn modelId="{6A1CC250-6FE0-4FAB-A928-E358FF0D3702}" type="presParOf" srcId="{AE145A6A-873F-4A7F-BFC9-2989C10E641F}" destId="{1EC2D1BB-710A-447C-AC59-4A6604DCAC49}" srcOrd="9" destOrd="0" presId="urn:microsoft.com/office/officeart/2011/layout/CircleProcess"/>
    <dgm:cxn modelId="{5B444147-F71D-4691-B3CA-36CB7EAAB7E7}" type="presParOf" srcId="{1EC2D1BB-710A-447C-AC59-4A6604DCAC49}" destId="{371A7B61-AEDC-4AC2-BA18-B9AACBFD409B}" srcOrd="0" destOrd="0" presId="urn:microsoft.com/office/officeart/2011/layout/CircleProcess"/>
    <dgm:cxn modelId="{16E47A52-A03B-4ECE-980C-259722DEB775}" type="presParOf" srcId="{AE145A6A-873F-4A7F-BFC9-2989C10E641F}" destId="{EE44DD95-6AD0-41BB-BEAF-D888D829BF42}" srcOrd="10" destOrd="0" presId="urn:microsoft.com/office/officeart/2011/layout/CircleProcess"/>
    <dgm:cxn modelId="{45238BEC-BA7D-4406-BE0D-870183D487A1}" type="presParOf" srcId="{EE44DD95-6AD0-41BB-BEAF-D888D829BF42}" destId="{87293325-76DE-479C-8891-AD2794F9A4DC}" srcOrd="0" destOrd="0" presId="urn:microsoft.com/office/officeart/2011/layout/CircleProcess"/>
    <dgm:cxn modelId="{BF775403-C48C-429A-AC56-D02B8AB4E658}" type="presParOf" srcId="{AE145A6A-873F-4A7F-BFC9-2989C10E641F}" destId="{0731D5A7-0D72-4872-B813-21AA4CD947E0}" srcOrd="11" destOrd="0" presId="urn:microsoft.com/office/officeart/2011/layout/CircleProcess"/>
    <dgm:cxn modelId="{A0445C20-70DB-4EB7-ABF4-139994020B1B}" type="presParOf" srcId="{AE145A6A-873F-4A7F-BFC9-2989C10E641F}" destId="{118CA1D3-10BD-4D52-8FB0-1B32D54D4AFF}" srcOrd="12" destOrd="0" presId="urn:microsoft.com/office/officeart/2011/layout/CircleProcess"/>
    <dgm:cxn modelId="{699D1987-4F17-4088-A9FC-6F743B8EDB07}" type="presParOf" srcId="{118CA1D3-10BD-4D52-8FB0-1B32D54D4AFF}" destId="{F283664A-E4E2-4654-978C-1C8FD6DE7367}" srcOrd="0" destOrd="0" presId="urn:microsoft.com/office/officeart/2011/layout/CircleProcess"/>
    <dgm:cxn modelId="{C0385118-9634-45AD-B90E-C4225F220F8F}" type="presParOf" srcId="{AE145A6A-873F-4A7F-BFC9-2989C10E641F}" destId="{6493BF46-4604-47AC-9E3E-3E0B422F6459}" srcOrd="13" destOrd="0" presId="urn:microsoft.com/office/officeart/2011/layout/CircleProcess"/>
    <dgm:cxn modelId="{9A7AC4A0-11CA-4823-8281-A84C6E3B8EE0}" type="presParOf" srcId="{6493BF46-4604-47AC-9E3E-3E0B422F6459}" destId="{84AAA2B5-26CC-4945-A495-E3324E09C78F}" srcOrd="0" destOrd="0" presId="urn:microsoft.com/office/officeart/2011/layout/CircleProcess"/>
    <dgm:cxn modelId="{644DD02F-080F-4538-8FF3-97C100FC622E}" type="presParOf" srcId="{AE145A6A-873F-4A7F-BFC9-2989C10E641F}" destId="{E49FD8C2-C319-45DB-8FAD-DF05C915D32E}" srcOrd="14" destOrd="0" presId="urn:microsoft.com/office/officeart/2011/layout/CircleProcess"/>
    <dgm:cxn modelId="{0BFEEC7E-DB8F-48DF-A8EE-35B877CE30C1}" type="presParOf" srcId="{AE145A6A-873F-4A7F-BFC9-2989C10E641F}" destId="{66223C51-C248-4020-A932-4B9067BCFF37}" srcOrd="15" destOrd="0" presId="urn:microsoft.com/office/officeart/2011/layout/CircleProcess"/>
    <dgm:cxn modelId="{119A2553-B849-4CF4-9D87-2F1EB7CB6744}" type="presParOf" srcId="{66223C51-C248-4020-A932-4B9067BCFF37}" destId="{52924138-634A-419C-B383-1BF54B3635D8}" srcOrd="0" destOrd="0" presId="urn:microsoft.com/office/officeart/2011/layout/CircleProcess"/>
    <dgm:cxn modelId="{7015A12B-9351-4574-96C6-01CB2D49A36C}" type="presParOf" srcId="{AE145A6A-873F-4A7F-BFC9-2989C10E641F}" destId="{3F538E3D-0301-4694-A96A-305D74DFF4F9}" srcOrd="16" destOrd="0" presId="urn:microsoft.com/office/officeart/2011/layout/CircleProcess"/>
    <dgm:cxn modelId="{74675C78-1AA8-4752-A25C-A3B2F9DAD18E}" type="presParOf" srcId="{3F538E3D-0301-4694-A96A-305D74DFF4F9}" destId="{D8B98C67-4EC3-49F5-A51E-6814E9FCAB04}" srcOrd="0" destOrd="0" presId="urn:microsoft.com/office/officeart/2011/layout/CircleProcess"/>
    <dgm:cxn modelId="{947B1C84-80AC-4903-AC06-74AA8405E33B}" type="presParOf" srcId="{AE145A6A-873F-4A7F-BFC9-2989C10E641F}" destId="{A428A7D2-12E9-4187-ACEA-CED6538BA672}"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10D70-9D09-4FDA-B1A1-7C197ED1A99D}">
      <dsp:nvSpPr>
        <dsp:cNvPr id="0" name=""/>
        <dsp:cNvSpPr/>
      </dsp:nvSpPr>
      <dsp:spPr>
        <a:xfrm>
          <a:off x="20745442" y="4898424"/>
          <a:ext cx="3824211" cy="3823484"/>
        </a:xfrm>
        <a:prstGeom prst="ellipse">
          <a:avLst/>
        </a:prstGeom>
        <a:solidFill>
          <a:schemeClr val="accent2">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12A9533-875B-4D80-9E8E-CBDB82F8587E}">
      <dsp:nvSpPr>
        <dsp:cNvPr id="0" name=""/>
        <dsp:cNvSpPr/>
      </dsp:nvSpPr>
      <dsp:spPr>
        <a:xfrm>
          <a:off x="20874212" y="5025896"/>
          <a:ext cx="3569101" cy="356854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b="1" kern="1200" dirty="0"/>
            <a:t>October 30</a:t>
          </a:r>
          <a:r>
            <a:rPr lang="en-GB" sz="2500" b="1" kern="1200" baseline="30000" dirty="0"/>
            <a:t>th</a:t>
          </a:r>
          <a:r>
            <a:rPr lang="en-GB" sz="2500" b="1" kern="1200" dirty="0"/>
            <a:t> </a:t>
          </a:r>
          <a:r>
            <a:rPr lang="en-GB" sz="2500" kern="1200" dirty="0"/>
            <a:t>Awards Disbursed</a:t>
          </a:r>
        </a:p>
      </dsp:txBody>
      <dsp:txXfrm>
        <a:off x="21384431" y="5535784"/>
        <a:ext cx="2548664" cy="2548765"/>
      </dsp:txXfrm>
    </dsp:sp>
    <dsp:sp modelId="{75F1A7C3-850F-4733-9304-104FB9C58368}">
      <dsp:nvSpPr>
        <dsp:cNvPr id="0" name=""/>
        <dsp:cNvSpPr/>
      </dsp:nvSpPr>
      <dsp:spPr>
        <a:xfrm rot="2700000">
          <a:off x="16795160" y="4897995"/>
          <a:ext cx="3823672" cy="3823672"/>
        </a:xfrm>
        <a:prstGeom prst="teardrop">
          <a:avLst>
            <a:gd name="adj" fmla="val 100000"/>
          </a:avLst>
        </a:prstGeom>
        <a:solidFill>
          <a:schemeClr val="accent2">
            <a:alpha val="90000"/>
            <a:hueOff val="0"/>
            <a:satOff val="0"/>
            <a:lumOff val="0"/>
            <a:alphaOff val="-8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65C5CF3-DF69-4CB7-BB55-5BAB997A56CA}">
      <dsp:nvSpPr>
        <dsp:cNvPr id="0" name=""/>
        <dsp:cNvSpPr/>
      </dsp:nvSpPr>
      <dsp:spPr>
        <a:xfrm>
          <a:off x="16923661" y="5025896"/>
          <a:ext cx="3569101" cy="356854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b="1" kern="1200" dirty="0"/>
            <a:t>October 15</a:t>
          </a:r>
          <a:r>
            <a:rPr lang="en-GB" sz="2500" b="1" kern="1200" baseline="30000" dirty="0"/>
            <a:t>th</a:t>
          </a:r>
          <a:r>
            <a:rPr lang="en-GB" sz="2500" b="1" kern="1200" dirty="0"/>
            <a:t> </a:t>
          </a:r>
        </a:p>
        <a:p>
          <a:pPr marL="0" lvl="0" indent="0" algn="ctr" defTabSz="1111250">
            <a:lnSpc>
              <a:spcPct val="90000"/>
            </a:lnSpc>
            <a:spcBef>
              <a:spcPct val="0"/>
            </a:spcBef>
            <a:spcAft>
              <a:spcPct val="35000"/>
            </a:spcAft>
            <a:buNone/>
          </a:pPr>
          <a:r>
            <a:rPr lang="en-GB" sz="2500" kern="1200" dirty="0"/>
            <a:t>Awards passed to Main Trustee Board for approval</a:t>
          </a:r>
        </a:p>
      </dsp:txBody>
      <dsp:txXfrm>
        <a:off x="17433879" y="5535784"/>
        <a:ext cx="2548664" cy="2548765"/>
      </dsp:txXfrm>
    </dsp:sp>
    <dsp:sp modelId="{9902AE98-8A07-41D9-AC24-4944F683196B}">
      <dsp:nvSpPr>
        <dsp:cNvPr id="0" name=""/>
        <dsp:cNvSpPr/>
      </dsp:nvSpPr>
      <dsp:spPr>
        <a:xfrm rot="2700000">
          <a:off x="12844609" y="4897995"/>
          <a:ext cx="3823672" cy="3823672"/>
        </a:xfrm>
        <a:prstGeom prst="teardrop">
          <a:avLst>
            <a:gd name="adj" fmla="val 100000"/>
          </a:avLst>
        </a:prstGeom>
        <a:solidFill>
          <a:schemeClr val="accent2">
            <a:alpha val="90000"/>
            <a:hueOff val="0"/>
            <a:satOff val="0"/>
            <a:lumOff val="0"/>
            <a:alphaOff val="-16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142E7F9-5634-4DC9-92C1-2F3D6B718A0B}">
      <dsp:nvSpPr>
        <dsp:cNvPr id="0" name=""/>
        <dsp:cNvSpPr/>
      </dsp:nvSpPr>
      <dsp:spPr>
        <a:xfrm>
          <a:off x="12973109" y="5025896"/>
          <a:ext cx="3569101" cy="356854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b="1" kern="1200" dirty="0"/>
            <a:t>Sept 30</a:t>
          </a:r>
          <a:r>
            <a:rPr lang="en-GB" sz="2500" b="1" kern="1200" baseline="30000" dirty="0"/>
            <a:t>th</a:t>
          </a:r>
          <a:r>
            <a:rPr lang="en-GB" sz="2500" b="1" kern="1200" dirty="0"/>
            <a:t> </a:t>
          </a:r>
        </a:p>
        <a:p>
          <a:pPr marL="0" lvl="0" indent="0" algn="ctr" defTabSz="1111250">
            <a:lnSpc>
              <a:spcPct val="90000"/>
            </a:lnSpc>
            <a:spcBef>
              <a:spcPct val="0"/>
            </a:spcBef>
            <a:spcAft>
              <a:spcPct val="35000"/>
            </a:spcAft>
            <a:buNone/>
          </a:pPr>
          <a:r>
            <a:rPr lang="en-GB" sz="2500" kern="1200" dirty="0"/>
            <a:t>Shortlist reviewed by Grant Committee and Awards Recommended</a:t>
          </a:r>
        </a:p>
      </dsp:txBody>
      <dsp:txXfrm>
        <a:off x="13483328" y="5535784"/>
        <a:ext cx="2548664" cy="2548765"/>
      </dsp:txXfrm>
    </dsp:sp>
    <dsp:sp modelId="{371A7B61-AEDC-4AC2-BA18-B9AACBFD409B}">
      <dsp:nvSpPr>
        <dsp:cNvPr id="0" name=""/>
        <dsp:cNvSpPr/>
      </dsp:nvSpPr>
      <dsp:spPr>
        <a:xfrm rot="2700000">
          <a:off x="8894058" y="4897995"/>
          <a:ext cx="3823672" cy="3823672"/>
        </a:xfrm>
        <a:prstGeom prst="teardrop">
          <a:avLst>
            <a:gd name="adj" fmla="val 100000"/>
          </a:avLst>
        </a:prstGeom>
        <a:solidFill>
          <a:schemeClr val="accent2">
            <a:alpha val="90000"/>
            <a:hueOff val="0"/>
            <a:satOff val="0"/>
            <a:lumOff val="0"/>
            <a:alphaOff val="-24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7293325-76DE-479C-8891-AD2794F9A4DC}">
      <dsp:nvSpPr>
        <dsp:cNvPr id="0" name=""/>
        <dsp:cNvSpPr/>
      </dsp:nvSpPr>
      <dsp:spPr>
        <a:xfrm>
          <a:off x="9022558" y="5025896"/>
          <a:ext cx="3569101" cy="356854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b="1" kern="1200" dirty="0"/>
            <a:t>September 16</a:t>
          </a:r>
          <a:r>
            <a:rPr lang="en-GB" sz="2500" b="1" kern="1200" baseline="30000" dirty="0"/>
            <a:t>th</a:t>
          </a:r>
          <a:r>
            <a:rPr lang="en-GB" sz="2500" b="1" kern="1200" dirty="0"/>
            <a:t> </a:t>
          </a:r>
        </a:p>
        <a:p>
          <a:pPr marL="0" lvl="0" indent="0" algn="ctr" defTabSz="1111250">
            <a:lnSpc>
              <a:spcPct val="90000"/>
            </a:lnSpc>
            <a:spcBef>
              <a:spcPct val="0"/>
            </a:spcBef>
            <a:spcAft>
              <a:spcPct val="35000"/>
            </a:spcAft>
            <a:buNone/>
          </a:pPr>
          <a:r>
            <a:rPr lang="en-GB" sz="2500" kern="1200" dirty="0"/>
            <a:t>Initial Shortlisting completed by Foundation Team</a:t>
          </a:r>
        </a:p>
      </dsp:txBody>
      <dsp:txXfrm>
        <a:off x="9530347" y="5535784"/>
        <a:ext cx="2548664" cy="2548765"/>
      </dsp:txXfrm>
    </dsp:sp>
    <dsp:sp modelId="{F283664A-E4E2-4654-978C-1C8FD6DE7367}">
      <dsp:nvSpPr>
        <dsp:cNvPr id="0" name=""/>
        <dsp:cNvSpPr/>
      </dsp:nvSpPr>
      <dsp:spPr>
        <a:xfrm rot="2700000">
          <a:off x="4943507" y="4897995"/>
          <a:ext cx="3823672" cy="3823672"/>
        </a:xfrm>
        <a:prstGeom prst="teardrop">
          <a:avLst>
            <a:gd name="adj" fmla="val 100000"/>
          </a:avLst>
        </a:prstGeom>
        <a:solidFill>
          <a:schemeClr val="accent2">
            <a:alpha val="90000"/>
            <a:hueOff val="0"/>
            <a:satOff val="0"/>
            <a:lumOff val="0"/>
            <a:alphaOff val="-32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4AAA2B5-26CC-4945-A495-E3324E09C78F}">
      <dsp:nvSpPr>
        <dsp:cNvPr id="0" name=""/>
        <dsp:cNvSpPr/>
      </dsp:nvSpPr>
      <dsp:spPr>
        <a:xfrm>
          <a:off x="5072007" y="5025896"/>
          <a:ext cx="3569101" cy="356854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b="1" kern="1200" dirty="0"/>
            <a:t>August 23</a:t>
          </a:r>
          <a:r>
            <a:rPr lang="en-GB" sz="2500" b="1" kern="1200" baseline="30000" dirty="0"/>
            <a:t>rd</a:t>
          </a:r>
          <a:endParaRPr lang="en-GB" sz="2500" b="1" kern="1200" dirty="0"/>
        </a:p>
        <a:p>
          <a:pPr marL="0" lvl="0" indent="0" algn="ctr" defTabSz="1111250">
            <a:lnSpc>
              <a:spcPct val="90000"/>
            </a:lnSpc>
            <a:spcBef>
              <a:spcPct val="0"/>
            </a:spcBef>
            <a:spcAft>
              <a:spcPct val="35000"/>
            </a:spcAft>
            <a:buNone/>
          </a:pPr>
          <a:r>
            <a:rPr lang="en-GB" sz="2500" kern="1200" dirty="0"/>
            <a:t>Applications Close</a:t>
          </a:r>
        </a:p>
      </dsp:txBody>
      <dsp:txXfrm>
        <a:off x="5579796" y="5535784"/>
        <a:ext cx="2548664" cy="2548765"/>
      </dsp:txXfrm>
    </dsp:sp>
    <dsp:sp modelId="{52924138-634A-419C-B383-1BF54B3635D8}">
      <dsp:nvSpPr>
        <dsp:cNvPr id="0" name=""/>
        <dsp:cNvSpPr/>
      </dsp:nvSpPr>
      <dsp:spPr>
        <a:xfrm rot="2700000">
          <a:off x="992956" y="4897995"/>
          <a:ext cx="3823672" cy="3823672"/>
        </a:xfrm>
        <a:prstGeom prst="teardrop">
          <a:avLst>
            <a:gd name="adj" fmla="val 100000"/>
          </a:avLst>
        </a:prstGeom>
        <a:solidFill>
          <a:schemeClr val="accent2">
            <a:alpha val="90000"/>
            <a:hueOff val="0"/>
            <a:satOff val="0"/>
            <a:lumOff val="0"/>
            <a:alpha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B98C67-4EC3-49F5-A51E-6814E9FCAB04}">
      <dsp:nvSpPr>
        <dsp:cNvPr id="0" name=""/>
        <dsp:cNvSpPr/>
      </dsp:nvSpPr>
      <dsp:spPr>
        <a:xfrm>
          <a:off x="1119026" y="5025896"/>
          <a:ext cx="3569101" cy="3568540"/>
        </a:xfrm>
        <a:prstGeom prst="ellips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b="1" kern="1200" dirty="0"/>
            <a:t>July 26</a:t>
          </a:r>
          <a:r>
            <a:rPr lang="en-GB" sz="2500" b="1" kern="1200" baseline="30000" dirty="0"/>
            <a:t>th</a:t>
          </a:r>
          <a:endParaRPr lang="en-GB" sz="2500" b="1" kern="1200" dirty="0"/>
        </a:p>
        <a:p>
          <a:pPr marL="0" lvl="0" indent="0" algn="ctr" defTabSz="1111250">
            <a:lnSpc>
              <a:spcPct val="90000"/>
            </a:lnSpc>
            <a:spcBef>
              <a:spcPct val="0"/>
            </a:spcBef>
            <a:spcAft>
              <a:spcPct val="35000"/>
            </a:spcAft>
            <a:buNone/>
          </a:pPr>
          <a:r>
            <a:rPr lang="en-GB" sz="2500" kern="1200" dirty="0"/>
            <a:t>Applications Open</a:t>
          </a:r>
        </a:p>
      </dsp:txBody>
      <dsp:txXfrm>
        <a:off x="1629245" y="5535784"/>
        <a:ext cx="2548664" cy="254876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6CC23-7E9D-4F4B-927E-F629FD806870}"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0C17B-326A-4F36-8764-5AF13448B64B}" type="slidenum">
              <a:rPr lang="en-GB" smtClean="0"/>
              <a:t>‹#›</a:t>
            </a:fld>
            <a:endParaRPr lang="en-GB"/>
          </a:p>
        </p:txBody>
      </p:sp>
    </p:spTree>
    <p:extLst>
      <p:ext uri="{BB962C8B-B14F-4D97-AF65-F5344CB8AC3E}">
        <p14:creationId xmlns:p14="http://schemas.microsoft.com/office/powerpoint/2010/main" val="354355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Caraway is a charity where MCS homeowners from The Boat House in Southampton volunteer. We previously gave them funding to start an additional three memory cafes in deprived areas of the city. This additional funding will pay for training and support to the partners/family of people living with dementia.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Goldies run Songs and Smiles all over Somerset and this funding is for a project to bring older people into local primary schools to talk and sing with the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Time To Talk work in some deprived parts of Brighton and Hove delivering an incredible befriending programme, with several specialist strands, including providing support at particularly challenging times and circumstances. </a:t>
            </a:r>
          </a:p>
        </p:txBody>
      </p:sp>
      <p:sp>
        <p:nvSpPr>
          <p:cNvPr id="4" name="Slide Number Placeholder 3"/>
          <p:cNvSpPr>
            <a:spLocks noGrp="1"/>
          </p:cNvSpPr>
          <p:nvPr>
            <p:ph type="sldNum" sz="quarter" idx="5"/>
          </p:nvPr>
        </p:nvSpPr>
        <p:spPr/>
        <p:txBody>
          <a:bodyPr/>
          <a:lstStyle/>
          <a:p>
            <a:fld id="{322C4C7E-0088-4778-8C08-4CBC31432AD0}" type="slidenum">
              <a:rPr lang="en-GB" smtClean="0"/>
              <a:t>6</a:t>
            </a:fld>
            <a:endParaRPr lang="en-GB"/>
          </a:p>
        </p:txBody>
      </p:sp>
    </p:spTree>
    <p:extLst>
      <p:ext uri="{BB962C8B-B14F-4D97-AF65-F5344CB8AC3E}">
        <p14:creationId xmlns:p14="http://schemas.microsoft.com/office/powerpoint/2010/main" val="8257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Caraway is a charity where MCS homeowners from The Boat House in Southampton volunteer. We previously gave them funding to start an additional three memory cafes in deprived areas of the city. This additional funding will pay for training and support to the partners/family of people living with dementia.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Goldies run Songs and Smiles all over Somerset and this funding is for a project to bring older people into local primary schools to talk and sing with the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Time To Talk work in some deprived parts of Brighton and Hove delivering an incredible befriending programme, with several specialist strands, including providing support at particularly challenging times and circumstances. </a:t>
            </a:r>
          </a:p>
        </p:txBody>
      </p:sp>
      <p:sp>
        <p:nvSpPr>
          <p:cNvPr id="4" name="Slide Number Placeholder 3"/>
          <p:cNvSpPr>
            <a:spLocks noGrp="1"/>
          </p:cNvSpPr>
          <p:nvPr>
            <p:ph type="sldNum" sz="quarter" idx="5"/>
          </p:nvPr>
        </p:nvSpPr>
        <p:spPr/>
        <p:txBody>
          <a:bodyPr/>
          <a:lstStyle/>
          <a:p>
            <a:fld id="{322C4C7E-0088-4778-8C08-4CBC31432AD0}" type="slidenum">
              <a:rPr lang="en-GB" smtClean="0"/>
              <a:t>7</a:t>
            </a:fld>
            <a:endParaRPr lang="en-GB"/>
          </a:p>
        </p:txBody>
      </p:sp>
    </p:spTree>
    <p:extLst>
      <p:ext uri="{BB962C8B-B14F-4D97-AF65-F5344CB8AC3E}">
        <p14:creationId xmlns:p14="http://schemas.microsoft.com/office/powerpoint/2010/main" val="325006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Caraway is a charity where MCS homeowners from The Boat House in Southampton volunteer. We previously gave them funding to start an additional three memory cafes in deprived areas of the city. This additional funding will pay for training and support to the partners/family of people living with dementia.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Goldies run Songs and Smiles all over Somerset and this funding is for a project to bring older people into local primary schools to talk and sing with the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Time To Talk work in some deprived parts of Brighton and Hove delivering an incredible befriending programme, with several specialist strands, including providing support at particularly challenging times and circumstances. </a:t>
            </a:r>
          </a:p>
        </p:txBody>
      </p:sp>
      <p:sp>
        <p:nvSpPr>
          <p:cNvPr id="4" name="Slide Number Placeholder 3"/>
          <p:cNvSpPr>
            <a:spLocks noGrp="1"/>
          </p:cNvSpPr>
          <p:nvPr>
            <p:ph type="sldNum" sz="quarter" idx="5"/>
          </p:nvPr>
        </p:nvSpPr>
        <p:spPr/>
        <p:txBody>
          <a:bodyPr/>
          <a:lstStyle/>
          <a:p>
            <a:fld id="{322C4C7E-0088-4778-8C08-4CBC31432AD0}" type="slidenum">
              <a:rPr lang="en-GB" smtClean="0"/>
              <a:t>8</a:t>
            </a:fld>
            <a:endParaRPr lang="en-GB"/>
          </a:p>
        </p:txBody>
      </p:sp>
    </p:spTree>
    <p:extLst>
      <p:ext uri="{BB962C8B-B14F-4D97-AF65-F5344CB8AC3E}">
        <p14:creationId xmlns:p14="http://schemas.microsoft.com/office/powerpoint/2010/main" val="4215243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Caraway is a charity where MCS homeowners from The Boat House in Southampton volunteer. We previously gave them funding to start an additional three memory cafes in deprived areas of the city. This additional funding will pay for training and support to the partners/family of people living with dementia.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Goldies run Songs and Smiles all over Somerset and this funding is for a project to bring older people into local primary schools to talk and sing with the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Time To Talk work in some deprived parts of Brighton and Hove delivering an incredible befriending programme, with several specialist strands, including providing support at particularly challenging times and circumstances. </a:t>
            </a:r>
          </a:p>
        </p:txBody>
      </p:sp>
      <p:sp>
        <p:nvSpPr>
          <p:cNvPr id="4" name="Slide Number Placeholder 3"/>
          <p:cNvSpPr>
            <a:spLocks noGrp="1"/>
          </p:cNvSpPr>
          <p:nvPr>
            <p:ph type="sldNum" sz="quarter" idx="5"/>
          </p:nvPr>
        </p:nvSpPr>
        <p:spPr/>
        <p:txBody>
          <a:bodyPr/>
          <a:lstStyle/>
          <a:p>
            <a:fld id="{322C4C7E-0088-4778-8C08-4CBC31432AD0}" type="slidenum">
              <a:rPr lang="en-GB" smtClean="0"/>
              <a:t>9</a:t>
            </a:fld>
            <a:endParaRPr lang="en-GB"/>
          </a:p>
        </p:txBody>
      </p:sp>
    </p:spTree>
    <p:extLst>
      <p:ext uri="{BB962C8B-B14F-4D97-AF65-F5344CB8AC3E}">
        <p14:creationId xmlns:p14="http://schemas.microsoft.com/office/powerpoint/2010/main" val="266543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Caraway is a charity where MCS homeowners from The Boat House in Southampton volunteer. We previously gave them funding to start an additional three memory cafes in deprived areas of the city. This additional funding will pay for training and support to the partners/family of people living with dementia.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Goldies run Songs and Smiles all over Somerset and this funding is for a project to bring older people into local primary schools to talk and sing with the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Time To Talk work in some deprived parts of Brighton and Hove delivering an incredible befriending programme, with several specialist strands, including providing support at particularly challenging times and circumstances. </a:t>
            </a:r>
          </a:p>
        </p:txBody>
      </p:sp>
      <p:sp>
        <p:nvSpPr>
          <p:cNvPr id="4" name="Slide Number Placeholder 3"/>
          <p:cNvSpPr>
            <a:spLocks noGrp="1"/>
          </p:cNvSpPr>
          <p:nvPr>
            <p:ph type="sldNum" sz="quarter" idx="5"/>
          </p:nvPr>
        </p:nvSpPr>
        <p:spPr/>
        <p:txBody>
          <a:bodyPr/>
          <a:lstStyle/>
          <a:p>
            <a:fld id="{322C4C7E-0088-4778-8C08-4CBC31432AD0}" type="slidenum">
              <a:rPr lang="en-GB" smtClean="0"/>
              <a:t>10</a:t>
            </a:fld>
            <a:endParaRPr lang="en-GB"/>
          </a:p>
        </p:txBody>
      </p:sp>
    </p:spTree>
    <p:extLst>
      <p:ext uri="{BB962C8B-B14F-4D97-AF65-F5344CB8AC3E}">
        <p14:creationId xmlns:p14="http://schemas.microsoft.com/office/powerpoint/2010/main" val="382052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Caraway is a charity where MCS homeowners from The Boat House in Southampton volunteer. We previously gave them funding to start an additional three memory cafes in deprived areas of the city. This additional funding will pay for training and support to the partners/family of people living with dementia.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Goldies run Songs and Smiles all over Somerset and this funding is for a project to bring older people into local primary schools to talk and sing with the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Time To Talk work in some deprived parts of Brighton and Hove delivering an incredible befriending programme, with several specialist strands, including providing support at particularly challenging times and circumstances. </a:t>
            </a:r>
          </a:p>
        </p:txBody>
      </p:sp>
      <p:sp>
        <p:nvSpPr>
          <p:cNvPr id="4" name="Slide Number Placeholder 3"/>
          <p:cNvSpPr>
            <a:spLocks noGrp="1"/>
          </p:cNvSpPr>
          <p:nvPr>
            <p:ph type="sldNum" sz="quarter" idx="5"/>
          </p:nvPr>
        </p:nvSpPr>
        <p:spPr/>
        <p:txBody>
          <a:bodyPr/>
          <a:lstStyle/>
          <a:p>
            <a:fld id="{322C4C7E-0088-4778-8C08-4CBC31432AD0}" type="slidenum">
              <a:rPr lang="en-GB" smtClean="0"/>
              <a:t>11</a:t>
            </a:fld>
            <a:endParaRPr lang="en-GB"/>
          </a:p>
        </p:txBody>
      </p:sp>
    </p:spTree>
    <p:extLst>
      <p:ext uri="{BB962C8B-B14F-4D97-AF65-F5344CB8AC3E}">
        <p14:creationId xmlns:p14="http://schemas.microsoft.com/office/powerpoint/2010/main" val="6205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Caraway is a charity where MCS homeowners from The Boat House in Southampton volunteer. We previously gave them funding to start an additional three memory cafes in deprived areas of the city. This additional funding will pay for training and support to the partners/family of people living with dementia.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Goldies run Songs and Smiles all over Somerset and this funding is for a project to bring older people into local primary schools to talk and sing with the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Time To Talk work in some deprived parts of Brighton and Hove delivering an incredible befriending programme, with several specialist strands, including providing support at particularly challenging times and circumstances. </a:t>
            </a:r>
          </a:p>
        </p:txBody>
      </p:sp>
      <p:sp>
        <p:nvSpPr>
          <p:cNvPr id="4" name="Slide Number Placeholder 3"/>
          <p:cNvSpPr>
            <a:spLocks noGrp="1"/>
          </p:cNvSpPr>
          <p:nvPr>
            <p:ph type="sldNum" sz="quarter" idx="5"/>
          </p:nvPr>
        </p:nvSpPr>
        <p:spPr/>
        <p:txBody>
          <a:bodyPr/>
          <a:lstStyle/>
          <a:p>
            <a:fld id="{322C4C7E-0088-4778-8C08-4CBC31432AD0}" type="slidenum">
              <a:rPr lang="en-GB" smtClean="0"/>
              <a:t>12</a:t>
            </a:fld>
            <a:endParaRPr lang="en-GB"/>
          </a:p>
        </p:txBody>
      </p:sp>
    </p:spTree>
    <p:extLst>
      <p:ext uri="{BB962C8B-B14F-4D97-AF65-F5344CB8AC3E}">
        <p14:creationId xmlns:p14="http://schemas.microsoft.com/office/powerpoint/2010/main" val="889667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728764"/>
            <a:ext cx="18286810" cy="4775200"/>
          </a:xfrm>
        </p:spPr>
        <p:txBody>
          <a:bodyPr anchor="b"/>
          <a:lstStyle>
            <a:lvl1pPr algn="ctr">
              <a:lnSpc>
                <a:spcPct val="95000"/>
              </a:lnSpc>
              <a:defRPr sz="11600" b="0" i="0" spc="-300" baseline="0">
                <a:solidFill>
                  <a:schemeClr val="tx1"/>
                </a:solidFill>
                <a:latin typeface="Azo Sans McS Light" panose="020B0403030503020204" pitchFamily="34" charset="77"/>
              </a:defRPr>
            </a:lvl1pPr>
          </a:lstStyle>
          <a:p>
            <a:r>
              <a:rPr lang="en-GB"/>
              <a:t>Click to edit Master title style</a:t>
            </a:r>
            <a:endParaRPr lang="en-US" dirty="0"/>
          </a:p>
        </p:txBody>
      </p:sp>
      <p:pic>
        <p:nvPicPr>
          <p:cNvPr id="9" name="Picture 8">
            <a:extLst>
              <a:ext uri="{FF2B5EF4-FFF2-40B4-BE49-F238E27FC236}">
                <a16:creationId xmlns:a16="http://schemas.microsoft.com/office/drawing/2014/main" id="{24FB26A7-8845-7443-91C9-CB6191EE06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63680" y="9332385"/>
            <a:ext cx="6455053" cy="17614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ra highlight and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DC7642-EC50-8E42-8C36-31AA6FBA8014}"/>
              </a:ext>
            </a:extLst>
          </p:cNvPr>
          <p:cNvSpPr>
            <a:spLocks noGrp="1"/>
          </p:cNvSpPr>
          <p:nvPr>
            <p:ph type="body" sz="quarter" idx="13"/>
          </p:nvPr>
        </p:nvSpPr>
        <p:spPr>
          <a:xfrm>
            <a:off x="1328737" y="2470622"/>
            <a:ext cx="6106205" cy="9916187"/>
          </a:xfrm>
        </p:spPr>
        <p:txBody>
          <a:bodyPr/>
          <a:lstStyle>
            <a:lvl1pPr>
              <a:lnSpc>
                <a:spcPct val="113000"/>
              </a:lnSpc>
              <a:spcBef>
                <a:spcPts val="3600"/>
              </a:spcBef>
              <a:spcAft>
                <a:spcPts val="1600"/>
              </a:spcAft>
              <a:defRPr sz="2650" cap="all" baseline="0">
                <a:latin typeface="+mj-lt"/>
              </a:defRPr>
            </a:lvl1pPr>
            <a:lvl2pPr marL="0" indent="0">
              <a:lnSpc>
                <a:spcPct val="113000"/>
              </a:lnSpc>
              <a:spcAft>
                <a:spcPts val="2000"/>
              </a:spcAft>
              <a:tabLst/>
              <a:defRPr sz="2650" cap="all" baseline="0">
                <a:solidFill>
                  <a:schemeClr val="accent2"/>
                </a:solidFill>
                <a:latin typeface="+mj-lt"/>
              </a:defRPr>
            </a:lvl2pPr>
            <a:lvl3pPr>
              <a:lnSpc>
                <a:spcPct val="150000"/>
              </a:lnSpc>
              <a:spcAft>
                <a:spcPts val="1000"/>
              </a:spcAft>
              <a:defRPr sz="2200" b="0">
                <a:latin typeface="+mn-lt"/>
              </a:defRPr>
            </a:lvl3pPr>
            <a:lvl4pPr>
              <a:lnSpc>
                <a:spcPct val="150000"/>
              </a:lnSpc>
              <a:defRPr sz="2200"/>
            </a:lvl4pPr>
            <a:lvl5pPr>
              <a:lnSpc>
                <a:spcPct val="150000"/>
              </a:lnSpc>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8">
            <a:extLst>
              <a:ext uri="{FF2B5EF4-FFF2-40B4-BE49-F238E27FC236}">
                <a16:creationId xmlns:a16="http://schemas.microsoft.com/office/drawing/2014/main" id="{E75AC6BE-D950-3A44-821F-622D15B4C5B1}"/>
              </a:ext>
            </a:extLst>
          </p:cNvPr>
          <p:cNvSpPr>
            <a:spLocks noGrp="1"/>
          </p:cNvSpPr>
          <p:nvPr>
            <p:ph type="pic" sz="quarter" idx="10"/>
          </p:nvPr>
        </p:nvSpPr>
        <p:spPr>
          <a:xfrm>
            <a:off x="12191206" y="0"/>
            <a:ext cx="12191207" cy="13716000"/>
          </a:xfrm>
          <a:noFill/>
        </p:spPr>
        <p:txBody>
          <a:bodyPr/>
          <a:lstStyle/>
          <a:p>
            <a:r>
              <a:rPr lang="en-GB"/>
              <a:t>Click icon to add picture</a:t>
            </a:r>
          </a:p>
        </p:txBody>
      </p:sp>
    </p:spTree>
    <p:extLst>
      <p:ext uri="{BB962C8B-B14F-4D97-AF65-F5344CB8AC3E}">
        <p14:creationId xmlns:p14="http://schemas.microsoft.com/office/powerpoint/2010/main" val="27326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adline and image">
    <p:bg>
      <p:bgPr>
        <a:solidFill>
          <a:srgbClr val="E3DCC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0CCCF-279E-794E-B3A6-44A4C77A37E0}"/>
              </a:ext>
            </a:extLst>
          </p:cNvPr>
          <p:cNvSpPr/>
          <p:nvPr userDrawn="1"/>
        </p:nvSpPr>
        <p:spPr>
          <a:xfrm>
            <a:off x="646906" y="631371"/>
            <a:ext cx="23088600" cy="124369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8">
            <a:extLst>
              <a:ext uri="{FF2B5EF4-FFF2-40B4-BE49-F238E27FC236}">
                <a16:creationId xmlns:a16="http://schemas.microsoft.com/office/drawing/2014/main" id="{E75AC6BE-D950-3A44-821F-622D15B4C5B1}"/>
              </a:ext>
            </a:extLst>
          </p:cNvPr>
          <p:cNvSpPr>
            <a:spLocks noGrp="1"/>
          </p:cNvSpPr>
          <p:nvPr>
            <p:ph type="pic" sz="quarter" idx="10"/>
          </p:nvPr>
        </p:nvSpPr>
        <p:spPr>
          <a:xfrm>
            <a:off x="12191207" y="631370"/>
            <a:ext cx="11544300" cy="12436929"/>
          </a:xfrm>
          <a:noFill/>
        </p:spPr>
        <p:txBody>
          <a:bodyPr/>
          <a:lstStyle/>
          <a:p>
            <a:r>
              <a:rPr lang="en-GB"/>
              <a:t>Click icon to add picture</a:t>
            </a:r>
          </a:p>
        </p:txBody>
      </p:sp>
      <p:sp>
        <p:nvSpPr>
          <p:cNvPr id="5" name="Title 4">
            <a:extLst>
              <a:ext uri="{FF2B5EF4-FFF2-40B4-BE49-F238E27FC236}">
                <a16:creationId xmlns:a16="http://schemas.microsoft.com/office/drawing/2014/main" id="{8336BFA3-7AF5-C844-BD97-282E14114CBA}"/>
              </a:ext>
            </a:extLst>
          </p:cNvPr>
          <p:cNvSpPr>
            <a:spLocks noGrp="1"/>
          </p:cNvSpPr>
          <p:nvPr>
            <p:ph type="title" hasCustomPrompt="1"/>
          </p:nvPr>
        </p:nvSpPr>
        <p:spPr>
          <a:xfrm>
            <a:off x="1328738" y="4842503"/>
            <a:ext cx="9693275" cy="4074538"/>
          </a:xfrm>
        </p:spPr>
        <p:txBody>
          <a:bodyPr anchor="ctr"/>
          <a:lstStyle>
            <a:lvl1pPr algn="ctr">
              <a:lnSpc>
                <a:spcPct val="108000"/>
              </a:lnSpc>
              <a:defRPr sz="7450">
                <a:solidFill>
                  <a:schemeClr val="tx1"/>
                </a:solidFill>
              </a:defRPr>
            </a:lvl1pPr>
          </a:lstStyle>
          <a:p>
            <a:r>
              <a:rPr lang="en-GB" dirty="0"/>
              <a:t>“Click to edit Master title style”</a:t>
            </a:r>
          </a:p>
        </p:txBody>
      </p:sp>
    </p:spTree>
    <p:extLst>
      <p:ext uri="{BB962C8B-B14F-4D97-AF65-F5344CB8AC3E}">
        <p14:creationId xmlns:p14="http://schemas.microsoft.com/office/powerpoint/2010/main" val="2523594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DC7642-EC50-8E42-8C36-31AA6FBA8014}"/>
              </a:ext>
            </a:extLst>
          </p:cNvPr>
          <p:cNvSpPr>
            <a:spLocks noGrp="1"/>
          </p:cNvSpPr>
          <p:nvPr>
            <p:ph type="body" sz="quarter" idx="13"/>
          </p:nvPr>
        </p:nvSpPr>
        <p:spPr>
          <a:xfrm>
            <a:off x="1355854" y="3755136"/>
            <a:ext cx="4010405" cy="8436864"/>
          </a:xfrm>
        </p:spPr>
        <p:txBody>
          <a:bodyPr/>
          <a:lstStyle>
            <a:lvl1pPr>
              <a:lnSpc>
                <a:spcPct val="114000"/>
              </a:lnSpc>
              <a:spcBef>
                <a:spcPts val="3600"/>
              </a:spcBef>
              <a:spcAft>
                <a:spcPts val="2900"/>
              </a:spcAft>
              <a:defRPr sz="2600" cap="all" baseline="0">
                <a:latin typeface="+mj-lt"/>
              </a:defRPr>
            </a:lvl1pPr>
            <a:lvl2pPr marL="0" indent="0">
              <a:lnSpc>
                <a:spcPct val="150000"/>
              </a:lnSpc>
              <a:tabLst/>
              <a:defRPr sz="2200"/>
            </a:lvl2pPr>
            <a:lvl3pPr>
              <a:lnSpc>
                <a:spcPct val="150000"/>
              </a:lnSpc>
              <a:defRPr sz="2200"/>
            </a:lvl3pPr>
            <a:lvl4pPr>
              <a:lnSpc>
                <a:spcPct val="150000"/>
              </a:lnSpc>
              <a:defRPr sz="2200"/>
            </a:lvl4pPr>
            <a:lvl5pPr>
              <a:lnSpc>
                <a:spcPct val="150000"/>
              </a:lnSpc>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itle 8">
            <a:extLst>
              <a:ext uri="{FF2B5EF4-FFF2-40B4-BE49-F238E27FC236}">
                <a16:creationId xmlns:a16="http://schemas.microsoft.com/office/drawing/2014/main" id="{4A184B4B-0B0A-B047-8753-DB5522BEA3FA}"/>
              </a:ext>
            </a:extLst>
          </p:cNvPr>
          <p:cNvSpPr>
            <a:spLocks noGrp="1"/>
          </p:cNvSpPr>
          <p:nvPr>
            <p:ph type="title"/>
          </p:nvPr>
        </p:nvSpPr>
        <p:spPr/>
        <p:txBody>
          <a:bodyPr/>
          <a:lstStyle/>
          <a:p>
            <a:r>
              <a:rPr lang="en-GB"/>
              <a:t>Click to edit Master title style</a:t>
            </a:r>
            <a:endParaRPr lang="en-GB" dirty="0"/>
          </a:p>
        </p:txBody>
      </p:sp>
      <p:sp>
        <p:nvSpPr>
          <p:cNvPr id="10" name="Text Placeholder 7">
            <a:extLst>
              <a:ext uri="{FF2B5EF4-FFF2-40B4-BE49-F238E27FC236}">
                <a16:creationId xmlns:a16="http://schemas.microsoft.com/office/drawing/2014/main" id="{B239DE0C-A9F5-5D40-ABD7-409420C4826B}"/>
              </a:ext>
            </a:extLst>
          </p:cNvPr>
          <p:cNvSpPr>
            <a:spLocks noGrp="1"/>
          </p:cNvSpPr>
          <p:nvPr>
            <p:ph type="body" sz="quarter" idx="14"/>
          </p:nvPr>
        </p:nvSpPr>
        <p:spPr>
          <a:xfrm>
            <a:off x="6147310" y="3755136"/>
            <a:ext cx="4833874" cy="8436864"/>
          </a:xfrm>
        </p:spPr>
        <p:txBody>
          <a:bodyPr/>
          <a:lstStyle>
            <a:lvl1pPr>
              <a:lnSpc>
                <a:spcPct val="114000"/>
              </a:lnSpc>
              <a:spcBef>
                <a:spcPts val="3600"/>
              </a:spcBef>
              <a:spcAft>
                <a:spcPts val="0"/>
              </a:spcAft>
              <a:defRPr sz="2600" cap="all" baseline="0">
                <a:solidFill>
                  <a:schemeClr val="accent2"/>
                </a:solidFill>
                <a:latin typeface="+mj-lt"/>
              </a:defRPr>
            </a:lvl1pPr>
            <a:lvl2pPr marL="0" indent="0">
              <a:lnSpc>
                <a:spcPct val="150000"/>
              </a:lnSpc>
              <a:tabLst/>
              <a:defRPr sz="2200"/>
            </a:lvl2pPr>
            <a:lvl3pPr>
              <a:lnSpc>
                <a:spcPct val="150000"/>
              </a:lnSpc>
              <a:defRPr sz="2200"/>
            </a:lvl3pPr>
            <a:lvl4pPr>
              <a:lnSpc>
                <a:spcPct val="150000"/>
              </a:lnSpc>
              <a:defRPr sz="2200"/>
            </a:lvl4pPr>
            <a:lvl5pPr>
              <a:lnSpc>
                <a:spcPct val="150000"/>
              </a:lnSpc>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8">
            <a:extLst>
              <a:ext uri="{FF2B5EF4-FFF2-40B4-BE49-F238E27FC236}">
                <a16:creationId xmlns:a16="http://schemas.microsoft.com/office/drawing/2014/main" id="{E75AC6BE-D950-3A44-821F-622D15B4C5B1}"/>
              </a:ext>
            </a:extLst>
          </p:cNvPr>
          <p:cNvSpPr>
            <a:spLocks noGrp="1"/>
          </p:cNvSpPr>
          <p:nvPr>
            <p:ph type="pic" sz="quarter" idx="10"/>
          </p:nvPr>
        </p:nvSpPr>
        <p:spPr>
          <a:xfrm>
            <a:off x="12191206" y="0"/>
            <a:ext cx="12191207" cy="13716000"/>
          </a:xfrm>
          <a:noFill/>
        </p:spPr>
        <p:txBody>
          <a:bodyPr/>
          <a:lstStyle/>
          <a:p>
            <a:r>
              <a:rPr lang="en-GB"/>
              <a:t>Click icon to add picture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DC7642-EC50-8E42-8C36-31AA6FBA8014}"/>
              </a:ext>
            </a:extLst>
          </p:cNvPr>
          <p:cNvSpPr>
            <a:spLocks noGrp="1"/>
          </p:cNvSpPr>
          <p:nvPr>
            <p:ph type="body" sz="quarter" idx="13"/>
          </p:nvPr>
        </p:nvSpPr>
        <p:spPr>
          <a:xfrm>
            <a:off x="13590000" y="3553200"/>
            <a:ext cx="7909286" cy="7666800"/>
          </a:xfrm>
        </p:spPr>
        <p:txBody>
          <a:bodyPr anchor="ctr"/>
          <a:lstStyle>
            <a:lvl1pPr>
              <a:lnSpc>
                <a:spcPct val="113000"/>
              </a:lnSpc>
              <a:spcBef>
                <a:spcPts val="3600"/>
              </a:spcBef>
              <a:spcAft>
                <a:spcPts val="3200"/>
              </a:spcAft>
              <a:defRPr sz="2650" cap="all" baseline="0">
                <a:latin typeface="+mj-lt"/>
              </a:defRPr>
            </a:lvl1pPr>
            <a:lvl2pPr marL="0" indent="0">
              <a:lnSpc>
                <a:spcPct val="150000"/>
              </a:lnSpc>
              <a:spcAft>
                <a:spcPts val="1000"/>
              </a:spcAft>
              <a:tabLst/>
              <a:defRPr sz="2200" cap="none" baseline="0">
                <a:solidFill>
                  <a:schemeClr val="tx1"/>
                </a:solidFill>
                <a:latin typeface="+mn-lt"/>
              </a:defRPr>
            </a:lvl2pPr>
            <a:lvl3pPr>
              <a:lnSpc>
                <a:spcPct val="150000"/>
              </a:lnSpc>
              <a:spcAft>
                <a:spcPts val="1000"/>
              </a:spcAft>
              <a:defRPr sz="2200" b="0">
                <a:latin typeface="+mn-lt"/>
              </a:defRPr>
            </a:lvl3pPr>
            <a:lvl4pPr>
              <a:lnSpc>
                <a:spcPct val="150000"/>
              </a:lnSpc>
              <a:spcAft>
                <a:spcPts val="1000"/>
              </a:spcAft>
              <a:defRPr sz="2200"/>
            </a:lvl4pPr>
            <a:lvl5pPr>
              <a:lnSpc>
                <a:spcPct val="150000"/>
              </a:lnSpc>
              <a:spcAft>
                <a:spcPts val="1000"/>
              </a:spcAft>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8">
            <a:extLst>
              <a:ext uri="{FF2B5EF4-FFF2-40B4-BE49-F238E27FC236}">
                <a16:creationId xmlns:a16="http://schemas.microsoft.com/office/drawing/2014/main" id="{E75AC6BE-D950-3A44-821F-622D15B4C5B1}"/>
              </a:ext>
            </a:extLst>
          </p:cNvPr>
          <p:cNvSpPr>
            <a:spLocks noGrp="1"/>
          </p:cNvSpPr>
          <p:nvPr>
            <p:ph type="pic" sz="quarter" idx="10"/>
          </p:nvPr>
        </p:nvSpPr>
        <p:spPr>
          <a:xfrm>
            <a:off x="0" y="0"/>
            <a:ext cx="12191207" cy="13716000"/>
          </a:xfrm>
          <a:noFill/>
        </p:spPr>
        <p:txBody>
          <a:bodyPr/>
          <a:lstStyle/>
          <a:p>
            <a:r>
              <a:rPr lang="en-GB"/>
              <a:t>Click icon to add picture</a:t>
            </a:r>
          </a:p>
        </p:txBody>
      </p:sp>
      <p:cxnSp>
        <p:nvCxnSpPr>
          <p:cNvPr id="4" name="Straight Connector 3">
            <a:extLst>
              <a:ext uri="{FF2B5EF4-FFF2-40B4-BE49-F238E27FC236}">
                <a16:creationId xmlns:a16="http://schemas.microsoft.com/office/drawing/2014/main" id="{6571F5D4-C79C-154D-B0D3-B664E5465FBD}"/>
              </a:ext>
            </a:extLst>
          </p:cNvPr>
          <p:cNvCxnSpPr>
            <a:cxnSpLocks/>
          </p:cNvCxnSpPr>
          <p:nvPr userDrawn="1"/>
        </p:nvCxnSpPr>
        <p:spPr>
          <a:xfrm>
            <a:off x="12191206" y="12566650"/>
            <a:ext cx="94730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A814F676-ED35-674D-8BC0-2DC674589F8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Tree>
    <p:extLst>
      <p:ext uri="{BB962C8B-B14F-4D97-AF65-F5344CB8AC3E}">
        <p14:creationId xmlns:p14="http://schemas.microsoft.com/office/powerpoint/2010/main" val="677342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logos and examp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56F6B9-1564-AF4C-AD78-7221F82BA0A3}"/>
              </a:ext>
            </a:extLst>
          </p:cNvPr>
          <p:cNvSpPr>
            <a:spLocks noGrp="1"/>
          </p:cNvSpPr>
          <p:nvPr>
            <p:ph type="body" sz="quarter" idx="10"/>
          </p:nvPr>
        </p:nvSpPr>
        <p:spPr>
          <a:xfrm>
            <a:off x="1383400" y="2507995"/>
            <a:ext cx="7871811" cy="3967163"/>
          </a:xfrm>
        </p:spPr>
        <p:txBody>
          <a:bodyPr/>
          <a:lstStyle>
            <a:lvl1pPr>
              <a:lnSpc>
                <a:spcPct val="110000"/>
              </a:lnSpc>
              <a:defRPr sz="3750" b="0" i="0">
                <a:solidFill>
                  <a:schemeClr val="tx1"/>
                </a:solidFill>
                <a:latin typeface="+mn-lt"/>
              </a:defRPr>
            </a:lvl1pPr>
            <a:lvl2pPr marL="0" indent="0">
              <a:lnSpc>
                <a:spcPct val="110000"/>
              </a:lnSpc>
              <a:tabLst/>
              <a:defRPr sz="3750">
                <a:solidFill>
                  <a:schemeClr val="tx1"/>
                </a:solidFill>
              </a:defRPr>
            </a:lvl2pPr>
            <a:lvl3pPr>
              <a:lnSpc>
                <a:spcPct val="110000"/>
              </a:lnSpc>
              <a:defRPr sz="3750" b="1" i="0">
                <a:solidFill>
                  <a:schemeClr val="tx1"/>
                </a:solidFill>
                <a:latin typeface="Erato" pitchFamily="2" charset="77"/>
              </a:defRPr>
            </a:lvl3pPr>
            <a:lvl4pPr>
              <a:lnSpc>
                <a:spcPct val="110000"/>
              </a:lnSpc>
              <a:defRPr sz="3750">
                <a:solidFill>
                  <a:schemeClr val="tx1"/>
                </a:solidFill>
              </a:defRPr>
            </a:lvl4pPr>
            <a:lvl5pPr>
              <a:lnSpc>
                <a:spcPct val="110000"/>
              </a:lnSpc>
              <a:defRPr sz="375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9">
            <a:extLst>
              <a:ext uri="{FF2B5EF4-FFF2-40B4-BE49-F238E27FC236}">
                <a16:creationId xmlns:a16="http://schemas.microsoft.com/office/drawing/2014/main" id="{A11E424C-538E-9749-829D-25F6E85B1DD2}"/>
              </a:ext>
            </a:extLst>
          </p:cNvPr>
          <p:cNvSpPr>
            <a:spLocks noGrp="1"/>
          </p:cNvSpPr>
          <p:nvPr>
            <p:ph type="pic" sz="quarter" idx="11"/>
          </p:nvPr>
        </p:nvSpPr>
        <p:spPr>
          <a:xfrm>
            <a:off x="13567719" y="1161535"/>
            <a:ext cx="4126556" cy="5609968"/>
          </a:xfrm>
          <a:noFill/>
        </p:spPr>
        <p:txBody>
          <a:bodyPr/>
          <a:lstStyle/>
          <a:p>
            <a:r>
              <a:rPr lang="en-GB"/>
              <a:t>Click icon to add picture</a:t>
            </a:r>
          </a:p>
        </p:txBody>
      </p:sp>
      <p:sp>
        <p:nvSpPr>
          <p:cNvPr id="12" name="Picture Placeholder 9">
            <a:extLst>
              <a:ext uri="{FF2B5EF4-FFF2-40B4-BE49-F238E27FC236}">
                <a16:creationId xmlns:a16="http://schemas.microsoft.com/office/drawing/2014/main" id="{BB9014DD-9837-3A41-AC22-F527B99181FA}"/>
              </a:ext>
            </a:extLst>
          </p:cNvPr>
          <p:cNvSpPr>
            <a:spLocks noGrp="1"/>
          </p:cNvSpPr>
          <p:nvPr>
            <p:ph type="pic" sz="quarter" idx="12"/>
          </p:nvPr>
        </p:nvSpPr>
        <p:spPr>
          <a:xfrm>
            <a:off x="17991438" y="1161535"/>
            <a:ext cx="4126556" cy="5609968"/>
          </a:xfrm>
          <a:noFill/>
        </p:spPr>
        <p:txBody>
          <a:bodyPr/>
          <a:lstStyle/>
          <a:p>
            <a:r>
              <a:rPr lang="en-GB"/>
              <a:t>Click icon to add picture</a:t>
            </a:r>
          </a:p>
        </p:txBody>
      </p:sp>
      <p:sp>
        <p:nvSpPr>
          <p:cNvPr id="13" name="Picture Placeholder 9">
            <a:extLst>
              <a:ext uri="{FF2B5EF4-FFF2-40B4-BE49-F238E27FC236}">
                <a16:creationId xmlns:a16="http://schemas.microsoft.com/office/drawing/2014/main" id="{76DAA3D9-455F-764A-A3A8-E8E1BB88D911}"/>
              </a:ext>
            </a:extLst>
          </p:cNvPr>
          <p:cNvSpPr>
            <a:spLocks noGrp="1"/>
          </p:cNvSpPr>
          <p:nvPr>
            <p:ph type="pic" sz="quarter" idx="13"/>
          </p:nvPr>
        </p:nvSpPr>
        <p:spPr>
          <a:xfrm>
            <a:off x="13567719" y="6990747"/>
            <a:ext cx="4126556" cy="5609968"/>
          </a:xfrm>
          <a:noFill/>
        </p:spPr>
        <p:txBody>
          <a:bodyPr/>
          <a:lstStyle/>
          <a:p>
            <a:r>
              <a:rPr lang="en-GB"/>
              <a:t>Click icon to add picture</a:t>
            </a:r>
          </a:p>
        </p:txBody>
      </p:sp>
      <p:sp>
        <p:nvSpPr>
          <p:cNvPr id="14" name="Picture Placeholder 9">
            <a:extLst>
              <a:ext uri="{FF2B5EF4-FFF2-40B4-BE49-F238E27FC236}">
                <a16:creationId xmlns:a16="http://schemas.microsoft.com/office/drawing/2014/main" id="{99B229DF-F929-4A49-8230-F054E752F846}"/>
              </a:ext>
            </a:extLst>
          </p:cNvPr>
          <p:cNvSpPr>
            <a:spLocks noGrp="1"/>
          </p:cNvSpPr>
          <p:nvPr>
            <p:ph type="pic" sz="quarter" idx="14"/>
          </p:nvPr>
        </p:nvSpPr>
        <p:spPr>
          <a:xfrm>
            <a:off x="17991438" y="6990747"/>
            <a:ext cx="4126556" cy="5609968"/>
          </a:xfrm>
          <a:noFill/>
        </p:spPr>
        <p:txBody>
          <a:bodyPr/>
          <a:lstStyle/>
          <a:p>
            <a:r>
              <a:rPr lang="en-GB"/>
              <a:t>Click icon to add picture</a:t>
            </a:r>
          </a:p>
        </p:txBody>
      </p:sp>
    </p:spTree>
    <p:extLst>
      <p:ext uri="{BB962C8B-B14F-4D97-AF65-F5344CB8AC3E}">
        <p14:creationId xmlns:p14="http://schemas.microsoft.com/office/powerpoint/2010/main" val="3050238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and imag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56F6B9-1564-AF4C-AD78-7221F82BA0A3}"/>
              </a:ext>
            </a:extLst>
          </p:cNvPr>
          <p:cNvSpPr>
            <a:spLocks noGrp="1"/>
          </p:cNvSpPr>
          <p:nvPr>
            <p:ph type="body" sz="quarter" idx="10"/>
          </p:nvPr>
        </p:nvSpPr>
        <p:spPr>
          <a:xfrm>
            <a:off x="1397688" y="2536825"/>
            <a:ext cx="9060763" cy="8350255"/>
          </a:xfrm>
        </p:spPr>
        <p:txBody>
          <a:bodyPr anchor="b"/>
          <a:lstStyle>
            <a:lvl1pPr>
              <a:lnSpc>
                <a:spcPct val="100000"/>
              </a:lnSpc>
              <a:defRPr sz="6300" b="0" i="0">
                <a:solidFill>
                  <a:schemeClr val="tx1"/>
                </a:solidFill>
                <a:latin typeface="+mn-lt"/>
              </a:defRPr>
            </a:lvl1pPr>
            <a:lvl2pPr marL="0" indent="0">
              <a:lnSpc>
                <a:spcPct val="100000"/>
              </a:lnSpc>
              <a:tabLst/>
              <a:defRPr sz="6300">
                <a:solidFill>
                  <a:schemeClr val="tx1"/>
                </a:solidFill>
              </a:defRPr>
            </a:lvl2pPr>
            <a:lvl3pPr>
              <a:lnSpc>
                <a:spcPct val="100000"/>
              </a:lnSpc>
              <a:defRPr sz="6300" b="1" i="0">
                <a:solidFill>
                  <a:schemeClr val="tx1"/>
                </a:solidFill>
                <a:latin typeface="Erato" pitchFamily="2" charset="77"/>
              </a:defRPr>
            </a:lvl3pPr>
            <a:lvl4pPr>
              <a:lnSpc>
                <a:spcPct val="100000"/>
              </a:lnSpc>
              <a:defRPr sz="6300">
                <a:solidFill>
                  <a:schemeClr val="tx1"/>
                </a:solidFill>
              </a:defRPr>
            </a:lvl4pPr>
            <a:lvl5pPr>
              <a:lnSpc>
                <a:spcPct val="100000"/>
              </a:lnSpc>
              <a:defRPr sz="63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Picture Placeholder 8">
            <a:extLst>
              <a:ext uri="{FF2B5EF4-FFF2-40B4-BE49-F238E27FC236}">
                <a16:creationId xmlns:a16="http://schemas.microsoft.com/office/drawing/2014/main" id="{21327C15-A269-2949-9693-2D08C28F23F0}"/>
              </a:ext>
            </a:extLst>
          </p:cNvPr>
          <p:cNvSpPr>
            <a:spLocks noGrp="1"/>
          </p:cNvSpPr>
          <p:nvPr>
            <p:ph type="pic" sz="quarter" idx="11"/>
          </p:nvPr>
        </p:nvSpPr>
        <p:spPr>
          <a:xfrm>
            <a:off x="12191206" y="0"/>
            <a:ext cx="12191207" cy="13716000"/>
          </a:xfrm>
          <a:noFill/>
        </p:spPr>
        <p:txBody>
          <a:bodyPr/>
          <a:lstStyle/>
          <a:p>
            <a:r>
              <a:rPr lang="en-GB"/>
              <a:t>Click icon to add picture</a:t>
            </a:r>
          </a:p>
        </p:txBody>
      </p:sp>
    </p:spTree>
    <p:extLst>
      <p:ext uri="{BB962C8B-B14F-4D97-AF65-F5344CB8AC3E}">
        <p14:creationId xmlns:p14="http://schemas.microsoft.com/office/powerpoint/2010/main" val="2821743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with title, text image and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F468BD-944B-5041-BEED-2A53874BC668}"/>
              </a:ext>
            </a:extLst>
          </p:cNvPr>
          <p:cNvSpPr/>
          <p:nvPr userDrawn="1"/>
        </p:nvSpPr>
        <p:spPr>
          <a:xfrm>
            <a:off x="12191206" y="0"/>
            <a:ext cx="12191207" cy="13716000"/>
          </a:xfrm>
          <a:prstGeom prst="rect">
            <a:avLst/>
          </a:prstGeom>
          <a:solidFill>
            <a:srgbClr val="E3D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21327C15-A269-2949-9693-2D08C28F23F0}"/>
              </a:ext>
            </a:extLst>
          </p:cNvPr>
          <p:cNvSpPr>
            <a:spLocks noGrp="1"/>
          </p:cNvSpPr>
          <p:nvPr>
            <p:ph type="pic" sz="quarter" idx="11"/>
          </p:nvPr>
        </p:nvSpPr>
        <p:spPr>
          <a:xfrm>
            <a:off x="12852168" y="657225"/>
            <a:ext cx="10869282" cy="6200775"/>
          </a:xfrm>
          <a:noFill/>
        </p:spPr>
        <p:txBody>
          <a:bodyPr/>
          <a:lstStyle/>
          <a:p>
            <a:r>
              <a:rPr lang="en-GB"/>
              <a:t>Click icon to add picture</a:t>
            </a:r>
          </a:p>
        </p:txBody>
      </p:sp>
      <p:sp>
        <p:nvSpPr>
          <p:cNvPr id="5" name="Rectangle 4">
            <a:extLst>
              <a:ext uri="{FF2B5EF4-FFF2-40B4-BE49-F238E27FC236}">
                <a16:creationId xmlns:a16="http://schemas.microsoft.com/office/drawing/2014/main" id="{A7BAA2BF-E01F-FE4D-9B07-BE5994F62D6B}"/>
              </a:ext>
            </a:extLst>
          </p:cNvPr>
          <p:cNvSpPr/>
          <p:nvPr userDrawn="1"/>
        </p:nvSpPr>
        <p:spPr>
          <a:xfrm>
            <a:off x="12852168" y="6857999"/>
            <a:ext cx="10869282" cy="62134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1656F6B9-1564-AF4C-AD78-7221F82BA0A3}"/>
              </a:ext>
            </a:extLst>
          </p:cNvPr>
          <p:cNvSpPr>
            <a:spLocks noGrp="1"/>
          </p:cNvSpPr>
          <p:nvPr>
            <p:ph type="body" sz="quarter" idx="10"/>
          </p:nvPr>
        </p:nvSpPr>
        <p:spPr>
          <a:xfrm>
            <a:off x="2130513" y="2039760"/>
            <a:ext cx="8891499" cy="8350255"/>
          </a:xfrm>
        </p:spPr>
        <p:txBody>
          <a:bodyPr anchor="ctr"/>
          <a:lstStyle>
            <a:lvl1pPr>
              <a:lnSpc>
                <a:spcPct val="112000"/>
              </a:lnSpc>
              <a:spcAft>
                <a:spcPts val="2000"/>
              </a:spcAft>
              <a:defRPr sz="3200" b="0" i="0" cap="all" baseline="0">
                <a:solidFill>
                  <a:schemeClr val="tx1"/>
                </a:solidFill>
                <a:latin typeface="+mj-lt"/>
              </a:defRPr>
            </a:lvl1pPr>
            <a:lvl2pPr marL="0" indent="0">
              <a:lnSpc>
                <a:spcPct val="100000"/>
              </a:lnSpc>
              <a:tabLst/>
              <a:defRPr sz="8300">
                <a:solidFill>
                  <a:schemeClr val="tx1"/>
                </a:solidFill>
              </a:defRPr>
            </a:lvl2pPr>
            <a:lvl3pPr>
              <a:lnSpc>
                <a:spcPct val="100000"/>
              </a:lnSpc>
              <a:defRPr sz="8300" b="1" i="0">
                <a:solidFill>
                  <a:schemeClr val="tx1"/>
                </a:solidFill>
                <a:latin typeface="Erato" pitchFamily="2" charset="77"/>
              </a:defRPr>
            </a:lvl3pPr>
            <a:lvl4pPr>
              <a:lnSpc>
                <a:spcPct val="100000"/>
              </a:lnSpc>
              <a:defRPr sz="8300">
                <a:solidFill>
                  <a:schemeClr val="tx1"/>
                </a:solidFill>
              </a:defRPr>
            </a:lvl4pPr>
            <a:lvl5pPr>
              <a:lnSpc>
                <a:spcPct val="100000"/>
              </a:lnSpc>
              <a:defRPr sz="83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itle 4">
            <a:extLst>
              <a:ext uri="{FF2B5EF4-FFF2-40B4-BE49-F238E27FC236}">
                <a16:creationId xmlns:a16="http://schemas.microsoft.com/office/drawing/2014/main" id="{064A1217-D5A2-6844-8E56-3B42856A3237}"/>
              </a:ext>
            </a:extLst>
          </p:cNvPr>
          <p:cNvSpPr>
            <a:spLocks noGrp="1"/>
          </p:cNvSpPr>
          <p:nvPr>
            <p:ph type="title" hasCustomPrompt="1"/>
          </p:nvPr>
        </p:nvSpPr>
        <p:spPr>
          <a:xfrm>
            <a:off x="12852167" y="8115300"/>
            <a:ext cx="10869282" cy="3224154"/>
          </a:xfrm>
        </p:spPr>
        <p:txBody>
          <a:bodyPr anchor="ctr"/>
          <a:lstStyle>
            <a:lvl1pPr algn="ctr">
              <a:lnSpc>
                <a:spcPct val="104000"/>
              </a:lnSpc>
              <a:defRPr sz="5750">
                <a:solidFill>
                  <a:schemeClr val="tx1"/>
                </a:solidFill>
              </a:defRPr>
            </a:lvl1pPr>
          </a:lstStyle>
          <a:p>
            <a:r>
              <a:rPr lang="en-GB" dirty="0"/>
              <a:t>“Click to edit Master title style”</a:t>
            </a:r>
          </a:p>
        </p:txBody>
      </p:sp>
    </p:spTree>
    <p:extLst>
      <p:ext uri="{BB962C8B-B14F-4D97-AF65-F5344CB8AC3E}">
        <p14:creationId xmlns:p14="http://schemas.microsoft.com/office/powerpoint/2010/main" val="2535541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with title, text image left and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F468BD-944B-5041-BEED-2A53874BC668}"/>
              </a:ext>
            </a:extLst>
          </p:cNvPr>
          <p:cNvSpPr/>
          <p:nvPr userDrawn="1"/>
        </p:nvSpPr>
        <p:spPr>
          <a:xfrm>
            <a:off x="0" y="0"/>
            <a:ext cx="12191207" cy="13716000"/>
          </a:xfrm>
          <a:prstGeom prst="rect">
            <a:avLst/>
          </a:prstGeom>
          <a:solidFill>
            <a:srgbClr val="E3D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21327C15-A269-2949-9693-2D08C28F23F0}"/>
              </a:ext>
            </a:extLst>
          </p:cNvPr>
          <p:cNvSpPr>
            <a:spLocks noGrp="1"/>
          </p:cNvSpPr>
          <p:nvPr>
            <p:ph type="pic" sz="quarter" idx="11"/>
          </p:nvPr>
        </p:nvSpPr>
        <p:spPr>
          <a:xfrm>
            <a:off x="660962" y="657225"/>
            <a:ext cx="10869282" cy="6200775"/>
          </a:xfrm>
          <a:noFill/>
        </p:spPr>
        <p:txBody>
          <a:bodyPr/>
          <a:lstStyle/>
          <a:p>
            <a:r>
              <a:rPr lang="en-GB"/>
              <a:t>Click icon to add picture</a:t>
            </a:r>
          </a:p>
        </p:txBody>
      </p:sp>
      <p:sp>
        <p:nvSpPr>
          <p:cNvPr id="5" name="Rectangle 4">
            <a:extLst>
              <a:ext uri="{FF2B5EF4-FFF2-40B4-BE49-F238E27FC236}">
                <a16:creationId xmlns:a16="http://schemas.microsoft.com/office/drawing/2014/main" id="{A7BAA2BF-E01F-FE4D-9B07-BE5994F62D6B}"/>
              </a:ext>
            </a:extLst>
          </p:cNvPr>
          <p:cNvSpPr/>
          <p:nvPr userDrawn="1"/>
        </p:nvSpPr>
        <p:spPr>
          <a:xfrm>
            <a:off x="660962" y="6857999"/>
            <a:ext cx="10869282" cy="62134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4">
            <a:extLst>
              <a:ext uri="{FF2B5EF4-FFF2-40B4-BE49-F238E27FC236}">
                <a16:creationId xmlns:a16="http://schemas.microsoft.com/office/drawing/2014/main" id="{064A1217-D5A2-6844-8E56-3B42856A3237}"/>
              </a:ext>
            </a:extLst>
          </p:cNvPr>
          <p:cNvSpPr>
            <a:spLocks noGrp="1"/>
          </p:cNvSpPr>
          <p:nvPr>
            <p:ph type="title" hasCustomPrompt="1"/>
          </p:nvPr>
        </p:nvSpPr>
        <p:spPr>
          <a:xfrm>
            <a:off x="660961" y="7388352"/>
            <a:ext cx="10869282" cy="4970658"/>
          </a:xfrm>
        </p:spPr>
        <p:txBody>
          <a:bodyPr anchor="ctr"/>
          <a:lstStyle>
            <a:lvl1pPr algn="ctr">
              <a:lnSpc>
                <a:spcPct val="104000"/>
              </a:lnSpc>
              <a:defRPr sz="5750">
                <a:solidFill>
                  <a:schemeClr val="tx1"/>
                </a:solidFill>
              </a:defRPr>
            </a:lvl1pPr>
          </a:lstStyle>
          <a:p>
            <a:r>
              <a:rPr lang="en-GB" dirty="0"/>
              <a:t>“Click to edit Master title style”</a:t>
            </a:r>
          </a:p>
        </p:txBody>
      </p:sp>
      <p:cxnSp>
        <p:nvCxnSpPr>
          <p:cNvPr id="8" name="Straight Connector 7">
            <a:extLst>
              <a:ext uri="{FF2B5EF4-FFF2-40B4-BE49-F238E27FC236}">
                <a16:creationId xmlns:a16="http://schemas.microsoft.com/office/drawing/2014/main" id="{3987D365-85EB-9B4F-930D-7A8FB251DEBB}"/>
              </a:ext>
            </a:extLst>
          </p:cNvPr>
          <p:cNvCxnSpPr>
            <a:cxnSpLocks/>
          </p:cNvCxnSpPr>
          <p:nvPr userDrawn="1"/>
        </p:nvCxnSpPr>
        <p:spPr>
          <a:xfrm>
            <a:off x="12191206" y="12566650"/>
            <a:ext cx="94730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C6ED8640-B42D-8E45-AD50-BE10403ED19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13" name="Text Placeholder 6">
            <a:extLst>
              <a:ext uri="{FF2B5EF4-FFF2-40B4-BE49-F238E27FC236}">
                <a16:creationId xmlns:a16="http://schemas.microsoft.com/office/drawing/2014/main" id="{4878E868-3421-0E4D-9C6C-584E12DF420E}"/>
              </a:ext>
            </a:extLst>
          </p:cNvPr>
          <p:cNvSpPr>
            <a:spLocks noGrp="1"/>
          </p:cNvSpPr>
          <p:nvPr>
            <p:ph type="body" sz="quarter" idx="10"/>
          </p:nvPr>
        </p:nvSpPr>
        <p:spPr>
          <a:xfrm>
            <a:off x="14387497" y="2350656"/>
            <a:ext cx="8891499" cy="8350255"/>
          </a:xfrm>
        </p:spPr>
        <p:txBody>
          <a:bodyPr anchor="ctr"/>
          <a:lstStyle>
            <a:lvl1pPr>
              <a:lnSpc>
                <a:spcPct val="112000"/>
              </a:lnSpc>
              <a:spcAft>
                <a:spcPts val="2000"/>
              </a:spcAft>
              <a:defRPr sz="3200" b="0" i="0" cap="all" baseline="0">
                <a:solidFill>
                  <a:schemeClr val="tx1"/>
                </a:solidFill>
                <a:latin typeface="+mj-lt"/>
              </a:defRPr>
            </a:lvl1pPr>
            <a:lvl2pPr marL="0" indent="0">
              <a:lnSpc>
                <a:spcPct val="100000"/>
              </a:lnSpc>
              <a:tabLst/>
              <a:defRPr sz="8300">
                <a:solidFill>
                  <a:schemeClr val="tx1"/>
                </a:solidFill>
              </a:defRPr>
            </a:lvl2pPr>
            <a:lvl3pPr>
              <a:lnSpc>
                <a:spcPct val="100000"/>
              </a:lnSpc>
              <a:defRPr sz="8300" b="1" i="0">
                <a:solidFill>
                  <a:schemeClr val="tx1"/>
                </a:solidFill>
                <a:latin typeface="Erato" pitchFamily="2" charset="77"/>
              </a:defRPr>
            </a:lvl3pPr>
            <a:lvl4pPr>
              <a:lnSpc>
                <a:spcPct val="100000"/>
              </a:lnSpc>
              <a:defRPr sz="8300">
                <a:solidFill>
                  <a:schemeClr val="tx1"/>
                </a:solidFill>
              </a:defRPr>
            </a:lvl4pPr>
            <a:lvl5pPr>
              <a:lnSpc>
                <a:spcPct val="100000"/>
              </a:lnSpc>
              <a:defRPr sz="83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179879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itle, text image and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F468BD-944B-5041-BEED-2A53874BC668}"/>
              </a:ext>
            </a:extLst>
          </p:cNvPr>
          <p:cNvSpPr/>
          <p:nvPr userDrawn="1"/>
        </p:nvSpPr>
        <p:spPr>
          <a:xfrm>
            <a:off x="12191206" y="0"/>
            <a:ext cx="12191207" cy="13716000"/>
          </a:xfrm>
          <a:prstGeom prst="rect">
            <a:avLst/>
          </a:prstGeom>
          <a:solidFill>
            <a:srgbClr val="E3D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1656F6B9-1564-AF4C-AD78-7221F82BA0A3}"/>
              </a:ext>
            </a:extLst>
          </p:cNvPr>
          <p:cNvSpPr>
            <a:spLocks noGrp="1"/>
          </p:cNvSpPr>
          <p:nvPr>
            <p:ph type="body" sz="quarter" idx="10"/>
          </p:nvPr>
        </p:nvSpPr>
        <p:spPr>
          <a:xfrm>
            <a:off x="1377951" y="2466000"/>
            <a:ext cx="8891499" cy="8350255"/>
          </a:xfrm>
        </p:spPr>
        <p:txBody>
          <a:bodyPr anchor="ctr"/>
          <a:lstStyle>
            <a:lvl1pPr>
              <a:lnSpc>
                <a:spcPct val="112000"/>
              </a:lnSpc>
              <a:spcAft>
                <a:spcPts val="2000"/>
              </a:spcAft>
              <a:defRPr sz="3200" b="0" i="0" cap="all" baseline="0">
                <a:solidFill>
                  <a:schemeClr val="tx1"/>
                </a:solidFill>
                <a:latin typeface="+mj-lt"/>
              </a:defRPr>
            </a:lvl1pPr>
            <a:lvl2pPr marL="0" indent="0">
              <a:lnSpc>
                <a:spcPct val="100000"/>
              </a:lnSpc>
              <a:spcAft>
                <a:spcPts val="1900"/>
              </a:spcAft>
              <a:tabLst/>
              <a:defRPr sz="6000">
                <a:solidFill>
                  <a:schemeClr val="tx1"/>
                </a:solidFill>
              </a:defRPr>
            </a:lvl2pPr>
            <a:lvl3pPr>
              <a:lnSpc>
                <a:spcPct val="95000"/>
              </a:lnSpc>
              <a:spcBef>
                <a:spcPts val="5600"/>
              </a:spcBef>
              <a:spcAft>
                <a:spcPts val="1900"/>
              </a:spcAft>
              <a:defRPr sz="3200" b="1" i="0" cap="all" baseline="0">
                <a:solidFill>
                  <a:schemeClr val="accent1"/>
                </a:solidFill>
                <a:latin typeface="+mj-lt"/>
              </a:defRPr>
            </a:lvl3pPr>
            <a:lvl4pPr>
              <a:lnSpc>
                <a:spcPct val="150000"/>
              </a:lnSpc>
              <a:spcBef>
                <a:spcPts val="0"/>
              </a:spcBef>
              <a:spcAft>
                <a:spcPts val="2000"/>
              </a:spcAft>
              <a:defRPr sz="2600">
                <a:solidFill>
                  <a:schemeClr val="tx1"/>
                </a:solidFill>
              </a:defRPr>
            </a:lvl4pPr>
            <a:lvl5pPr>
              <a:lnSpc>
                <a:spcPct val="150000"/>
              </a:lnSpc>
              <a:spcAft>
                <a:spcPts val="2000"/>
              </a:spcAft>
              <a:defRPr sz="4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081796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left, title, text image and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F468BD-944B-5041-BEED-2A53874BC668}"/>
              </a:ext>
            </a:extLst>
          </p:cNvPr>
          <p:cNvSpPr/>
          <p:nvPr userDrawn="1"/>
        </p:nvSpPr>
        <p:spPr>
          <a:xfrm>
            <a:off x="0" y="0"/>
            <a:ext cx="12191207" cy="13716000"/>
          </a:xfrm>
          <a:prstGeom prst="rect">
            <a:avLst/>
          </a:prstGeom>
          <a:solidFill>
            <a:srgbClr val="E3D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1656F6B9-1564-AF4C-AD78-7221F82BA0A3}"/>
              </a:ext>
            </a:extLst>
          </p:cNvPr>
          <p:cNvSpPr>
            <a:spLocks noGrp="1"/>
          </p:cNvSpPr>
          <p:nvPr>
            <p:ph type="body" sz="quarter" idx="10"/>
          </p:nvPr>
        </p:nvSpPr>
        <p:spPr>
          <a:xfrm>
            <a:off x="13628566" y="2466000"/>
            <a:ext cx="8891499" cy="8350255"/>
          </a:xfrm>
        </p:spPr>
        <p:txBody>
          <a:bodyPr anchor="ctr"/>
          <a:lstStyle>
            <a:lvl1pPr>
              <a:lnSpc>
                <a:spcPct val="112000"/>
              </a:lnSpc>
              <a:spcAft>
                <a:spcPts val="2000"/>
              </a:spcAft>
              <a:defRPr sz="3200" b="0" i="0" cap="all" baseline="0">
                <a:solidFill>
                  <a:schemeClr val="tx1"/>
                </a:solidFill>
                <a:latin typeface="+mj-lt"/>
              </a:defRPr>
            </a:lvl1pPr>
            <a:lvl2pPr marL="0" indent="0">
              <a:lnSpc>
                <a:spcPct val="100000"/>
              </a:lnSpc>
              <a:spcAft>
                <a:spcPts val="1900"/>
              </a:spcAft>
              <a:tabLst/>
              <a:defRPr sz="6000">
                <a:solidFill>
                  <a:schemeClr val="tx1"/>
                </a:solidFill>
              </a:defRPr>
            </a:lvl2pPr>
            <a:lvl3pPr>
              <a:lnSpc>
                <a:spcPct val="95000"/>
              </a:lnSpc>
              <a:spcBef>
                <a:spcPts val="5600"/>
              </a:spcBef>
              <a:spcAft>
                <a:spcPts val="1900"/>
              </a:spcAft>
              <a:defRPr sz="3200" b="1" i="0" cap="all" baseline="0">
                <a:solidFill>
                  <a:schemeClr val="accent1"/>
                </a:solidFill>
                <a:latin typeface="+mj-lt"/>
              </a:defRPr>
            </a:lvl3pPr>
            <a:lvl4pPr>
              <a:lnSpc>
                <a:spcPct val="150000"/>
              </a:lnSpc>
              <a:defRPr sz="2600">
                <a:solidFill>
                  <a:schemeClr val="tx1"/>
                </a:solidFill>
              </a:defRPr>
            </a:lvl4pPr>
            <a:lvl5pPr>
              <a:lnSpc>
                <a:spcPct val="150000"/>
              </a:lnSpc>
              <a:defRPr sz="2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cxnSp>
        <p:nvCxnSpPr>
          <p:cNvPr id="5" name="Straight Connector 4">
            <a:extLst>
              <a:ext uri="{FF2B5EF4-FFF2-40B4-BE49-F238E27FC236}">
                <a16:creationId xmlns:a16="http://schemas.microsoft.com/office/drawing/2014/main" id="{763EFDF0-11C9-3442-A7E5-59AF9B00E2E6}"/>
              </a:ext>
            </a:extLst>
          </p:cNvPr>
          <p:cNvCxnSpPr>
            <a:cxnSpLocks/>
          </p:cNvCxnSpPr>
          <p:nvPr userDrawn="1"/>
        </p:nvCxnSpPr>
        <p:spPr>
          <a:xfrm>
            <a:off x="12191206" y="12566650"/>
            <a:ext cx="94730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27CAC719-B78D-7F4E-B3D1-F286C609BA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Tree>
    <p:extLst>
      <p:ext uri="{BB962C8B-B14F-4D97-AF65-F5344CB8AC3E}">
        <p14:creationId xmlns:p14="http://schemas.microsoft.com/office/powerpoint/2010/main" val="117202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2 co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73C-993B-C84E-A3CF-D406C87D4F4F}"/>
              </a:ext>
            </a:extLst>
          </p:cNvPr>
          <p:cNvSpPr>
            <a:spLocks noGrp="1"/>
          </p:cNvSpPr>
          <p:nvPr>
            <p:ph type="title"/>
          </p:nvPr>
        </p:nvSpPr>
        <p:spPr>
          <a:xfrm>
            <a:off x="1341883" y="1386458"/>
            <a:ext cx="21903880" cy="1649966"/>
          </a:xfrm>
        </p:spPr>
        <p:txBody>
          <a:bodyPr/>
          <a:lstStyle/>
          <a:p>
            <a:r>
              <a:rPr lang="en-GB"/>
              <a:t>Click to edit Master title style</a:t>
            </a:r>
            <a:endParaRPr lang="en-GB" dirty="0"/>
          </a:p>
        </p:txBody>
      </p:sp>
      <p:cxnSp>
        <p:nvCxnSpPr>
          <p:cNvPr id="3" name="Straight Connector 2">
            <a:extLst>
              <a:ext uri="{FF2B5EF4-FFF2-40B4-BE49-F238E27FC236}">
                <a16:creationId xmlns:a16="http://schemas.microsoft.com/office/drawing/2014/main" id="{5E4A1D0A-D825-0E46-A370-C4F6A3FF6304}"/>
              </a:ext>
            </a:extLst>
          </p:cNvPr>
          <p:cNvCxnSpPr>
            <a:cxnSpLocks/>
          </p:cNvCxnSpPr>
          <p:nvPr userDrawn="1"/>
        </p:nvCxnSpPr>
        <p:spPr>
          <a:xfrm>
            <a:off x="0" y="12566650"/>
            <a:ext cx="216642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5CC81BF7-99B6-224E-B104-7A9C35F06CD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6" name="Text Placeholder 7">
            <a:extLst>
              <a:ext uri="{FF2B5EF4-FFF2-40B4-BE49-F238E27FC236}">
                <a16:creationId xmlns:a16="http://schemas.microsoft.com/office/drawing/2014/main" id="{B4BDDFD4-C601-3448-BDF2-11E0624C716F}"/>
              </a:ext>
            </a:extLst>
          </p:cNvPr>
          <p:cNvSpPr>
            <a:spLocks noGrp="1"/>
          </p:cNvSpPr>
          <p:nvPr>
            <p:ph type="body" sz="quarter" idx="13"/>
          </p:nvPr>
        </p:nvSpPr>
        <p:spPr>
          <a:xfrm>
            <a:off x="1355854" y="3755136"/>
            <a:ext cx="9460983" cy="8436864"/>
          </a:xfrm>
        </p:spPr>
        <p:txBody>
          <a:bodyPr/>
          <a:lstStyle>
            <a:lvl1pPr>
              <a:lnSpc>
                <a:spcPct val="150000"/>
              </a:lnSpc>
              <a:spcBef>
                <a:spcPts val="3600"/>
              </a:spcBef>
              <a:spcAft>
                <a:spcPts val="2900"/>
              </a:spcAft>
              <a:defRPr sz="2600" cap="all" baseline="0">
                <a:latin typeface="+mj-lt"/>
              </a:defRPr>
            </a:lvl1pPr>
            <a:lvl2pPr marL="0" indent="0">
              <a:lnSpc>
                <a:spcPct val="150000"/>
              </a:lnSpc>
              <a:spcAft>
                <a:spcPts val="1800"/>
              </a:spcAft>
              <a:tabLst/>
              <a:defRPr sz="2200"/>
            </a:lvl2pPr>
            <a:lvl3pPr>
              <a:lnSpc>
                <a:spcPct val="150000"/>
              </a:lnSpc>
              <a:spcAft>
                <a:spcPts val="1800"/>
              </a:spcAft>
              <a:defRPr sz="2200"/>
            </a:lvl3pPr>
            <a:lvl4pPr>
              <a:lnSpc>
                <a:spcPct val="150000"/>
              </a:lnSpc>
              <a:spcBef>
                <a:spcPts val="2600"/>
              </a:spcBef>
              <a:spcAft>
                <a:spcPts val="2900"/>
              </a:spcAft>
              <a:defRPr sz="2600" cap="all" baseline="0">
                <a:solidFill>
                  <a:schemeClr val="accent1"/>
                </a:solidFill>
                <a:latin typeface="+mj-lt"/>
              </a:defRPr>
            </a:lvl4pPr>
            <a:lvl5pPr>
              <a:lnSpc>
                <a:spcPct val="150000"/>
              </a:lnSpc>
              <a:spcBef>
                <a:spcPts val="2600"/>
              </a:spcBef>
              <a:spcAft>
                <a:spcPts val="2900"/>
              </a:spcAft>
              <a:defRPr sz="2600" cap="all" baseline="0">
                <a:solidFill>
                  <a:schemeClr val="accent2"/>
                </a:solidFill>
                <a:latin typeface="+mj-lt"/>
              </a:defRPr>
            </a:lvl5pPr>
            <a:lvl6pPr>
              <a:lnSpc>
                <a:spcPct val="150000"/>
              </a:lnSpc>
              <a:spcBef>
                <a:spcPts val="2600"/>
              </a:spcBef>
              <a:spcAft>
                <a:spcPts val="2900"/>
              </a:spcAft>
              <a:defRPr sz="2600" cap="all" baseline="0">
                <a:solidFill>
                  <a:schemeClr val="accent3"/>
                </a:solidFill>
                <a:latin typeface="+mj-lt"/>
              </a:defRPr>
            </a:lvl6pPr>
            <a:lvl7pPr>
              <a:lnSpc>
                <a:spcPct val="150000"/>
              </a:lnSpc>
              <a:spcBef>
                <a:spcPts val="2600"/>
              </a:spcBef>
              <a:spcAft>
                <a:spcPts val="2900"/>
              </a:spcAft>
              <a:defRPr sz="2600" cap="all" baseline="0">
                <a:solidFill>
                  <a:schemeClr val="accent4"/>
                </a:solidFill>
                <a:latin typeface="+mj-lt"/>
              </a:defRPr>
            </a:lvl7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7">
            <a:extLst>
              <a:ext uri="{FF2B5EF4-FFF2-40B4-BE49-F238E27FC236}">
                <a16:creationId xmlns:a16="http://schemas.microsoft.com/office/drawing/2014/main" id="{8E97BDBC-9853-B942-AF26-67FDFDAF605D}"/>
              </a:ext>
            </a:extLst>
          </p:cNvPr>
          <p:cNvSpPr>
            <a:spLocks noGrp="1"/>
          </p:cNvSpPr>
          <p:nvPr>
            <p:ph type="body" sz="quarter" idx="14"/>
          </p:nvPr>
        </p:nvSpPr>
        <p:spPr>
          <a:xfrm>
            <a:off x="12203292" y="3755136"/>
            <a:ext cx="9460983" cy="8436864"/>
          </a:xfrm>
        </p:spPr>
        <p:txBody>
          <a:bodyPr/>
          <a:lstStyle>
            <a:lvl1pPr>
              <a:lnSpc>
                <a:spcPct val="150000"/>
              </a:lnSpc>
              <a:spcBef>
                <a:spcPts val="3600"/>
              </a:spcBef>
              <a:spcAft>
                <a:spcPts val="2900"/>
              </a:spcAft>
              <a:defRPr sz="2600" cap="all" baseline="0">
                <a:latin typeface="+mj-lt"/>
              </a:defRPr>
            </a:lvl1pPr>
            <a:lvl2pPr marL="0" indent="0">
              <a:lnSpc>
                <a:spcPct val="150000"/>
              </a:lnSpc>
              <a:spcAft>
                <a:spcPts val="1800"/>
              </a:spcAft>
              <a:tabLst/>
              <a:defRPr sz="2200"/>
            </a:lvl2pPr>
            <a:lvl3pPr>
              <a:lnSpc>
                <a:spcPct val="150000"/>
              </a:lnSpc>
              <a:spcAft>
                <a:spcPts val="1800"/>
              </a:spcAft>
              <a:defRPr sz="2200"/>
            </a:lvl3pPr>
            <a:lvl4pPr>
              <a:lnSpc>
                <a:spcPct val="150000"/>
              </a:lnSpc>
              <a:spcBef>
                <a:spcPts val="2600"/>
              </a:spcBef>
              <a:spcAft>
                <a:spcPts val="2900"/>
              </a:spcAft>
              <a:defRPr sz="2600" cap="all" baseline="0">
                <a:solidFill>
                  <a:schemeClr val="accent1"/>
                </a:solidFill>
                <a:latin typeface="+mj-lt"/>
              </a:defRPr>
            </a:lvl4pPr>
            <a:lvl5pPr>
              <a:lnSpc>
                <a:spcPct val="150000"/>
              </a:lnSpc>
              <a:spcBef>
                <a:spcPts val="2600"/>
              </a:spcBef>
              <a:spcAft>
                <a:spcPts val="2900"/>
              </a:spcAft>
              <a:defRPr sz="2600" cap="all" baseline="0">
                <a:solidFill>
                  <a:schemeClr val="accent2"/>
                </a:solidFill>
                <a:latin typeface="+mj-lt"/>
              </a:defRPr>
            </a:lvl5pPr>
            <a:lvl6pPr>
              <a:lnSpc>
                <a:spcPct val="150000"/>
              </a:lnSpc>
              <a:spcBef>
                <a:spcPts val="2600"/>
              </a:spcBef>
              <a:spcAft>
                <a:spcPts val="2900"/>
              </a:spcAft>
              <a:defRPr sz="2600" cap="all" baseline="0">
                <a:solidFill>
                  <a:schemeClr val="accent3"/>
                </a:solidFill>
                <a:latin typeface="+mj-lt"/>
              </a:defRPr>
            </a:lvl6pPr>
            <a:lvl7pPr>
              <a:lnSpc>
                <a:spcPct val="150000"/>
              </a:lnSpc>
              <a:spcBef>
                <a:spcPts val="2600"/>
              </a:spcBef>
              <a:spcAft>
                <a:spcPts val="2900"/>
              </a:spcAft>
              <a:defRPr sz="2600" cap="all" baseline="0">
                <a:solidFill>
                  <a:schemeClr val="accent4"/>
                </a:solidFill>
                <a:latin typeface="+mj-lt"/>
              </a:defRPr>
            </a:lvl7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19036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s in 2 col and tex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63EFDF0-11C9-3442-A7E5-59AF9B00E2E6}"/>
              </a:ext>
            </a:extLst>
          </p:cNvPr>
          <p:cNvCxnSpPr>
            <a:cxnSpLocks/>
          </p:cNvCxnSpPr>
          <p:nvPr userDrawn="1"/>
        </p:nvCxnSpPr>
        <p:spPr>
          <a:xfrm>
            <a:off x="12191206" y="12566650"/>
            <a:ext cx="94730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27CAC719-B78D-7F4E-B3D1-F286C609BA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9" name="Picture Placeholder 8">
            <a:extLst>
              <a:ext uri="{FF2B5EF4-FFF2-40B4-BE49-F238E27FC236}">
                <a16:creationId xmlns:a16="http://schemas.microsoft.com/office/drawing/2014/main" id="{51C6DD7A-3D94-FF48-A85F-A5D2C226F568}"/>
              </a:ext>
            </a:extLst>
          </p:cNvPr>
          <p:cNvSpPr>
            <a:spLocks noGrp="1"/>
          </p:cNvSpPr>
          <p:nvPr>
            <p:ph type="pic" sz="quarter" idx="11"/>
          </p:nvPr>
        </p:nvSpPr>
        <p:spPr>
          <a:xfrm>
            <a:off x="1383030" y="1151708"/>
            <a:ext cx="4549140" cy="3408861"/>
          </a:xfrm>
          <a:noFill/>
        </p:spPr>
        <p:txBody>
          <a:bodyPr/>
          <a:lstStyle/>
          <a:p>
            <a:r>
              <a:rPr lang="en-GB"/>
              <a:t>Click icon to add picture</a:t>
            </a:r>
          </a:p>
        </p:txBody>
      </p:sp>
      <p:sp>
        <p:nvSpPr>
          <p:cNvPr id="10" name="Picture Placeholder 8">
            <a:extLst>
              <a:ext uri="{FF2B5EF4-FFF2-40B4-BE49-F238E27FC236}">
                <a16:creationId xmlns:a16="http://schemas.microsoft.com/office/drawing/2014/main" id="{2EF5ADAD-3CDD-9E4B-BC5D-7C24FF92992D}"/>
              </a:ext>
            </a:extLst>
          </p:cNvPr>
          <p:cNvSpPr>
            <a:spLocks noGrp="1"/>
          </p:cNvSpPr>
          <p:nvPr>
            <p:ph type="pic" sz="quarter" idx="12"/>
          </p:nvPr>
        </p:nvSpPr>
        <p:spPr>
          <a:xfrm>
            <a:off x="6343650" y="1151708"/>
            <a:ext cx="4549140" cy="3408861"/>
          </a:xfrm>
          <a:noFill/>
        </p:spPr>
        <p:txBody>
          <a:bodyPr/>
          <a:lstStyle/>
          <a:p>
            <a:r>
              <a:rPr lang="en-GB"/>
              <a:t>Click icon to add picture</a:t>
            </a:r>
          </a:p>
        </p:txBody>
      </p:sp>
      <p:sp>
        <p:nvSpPr>
          <p:cNvPr id="11" name="Picture Placeholder 8">
            <a:extLst>
              <a:ext uri="{FF2B5EF4-FFF2-40B4-BE49-F238E27FC236}">
                <a16:creationId xmlns:a16="http://schemas.microsoft.com/office/drawing/2014/main" id="{21FB7D96-EEF2-E44A-8FFD-7B8B26E20C0A}"/>
              </a:ext>
            </a:extLst>
          </p:cNvPr>
          <p:cNvSpPr>
            <a:spLocks noGrp="1"/>
          </p:cNvSpPr>
          <p:nvPr>
            <p:ph type="pic" sz="quarter" idx="13"/>
          </p:nvPr>
        </p:nvSpPr>
        <p:spPr>
          <a:xfrm>
            <a:off x="1383030" y="5152208"/>
            <a:ext cx="4549140" cy="3408861"/>
          </a:xfrm>
          <a:noFill/>
        </p:spPr>
        <p:txBody>
          <a:bodyPr/>
          <a:lstStyle/>
          <a:p>
            <a:r>
              <a:rPr lang="en-GB"/>
              <a:t>Click icon to add picture</a:t>
            </a:r>
          </a:p>
        </p:txBody>
      </p:sp>
      <p:sp>
        <p:nvSpPr>
          <p:cNvPr id="12" name="Picture Placeholder 8">
            <a:extLst>
              <a:ext uri="{FF2B5EF4-FFF2-40B4-BE49-F238E27FC236}">
                <a16:creationId xmlns:a16="http://schemas.microsoft.com/office/drawing/2014/main" id="{1C178B60-0DAC-5840-B6DB-D26DE25A72A4}"/>
              </a:ext>
            </a:extLst>
          </p:cNvPr>
          <p:cNvSpPr>
            <a:spLocks noGrp="1"/>
          </p:cNvSpPr>
          <p:nvPr>
            <p:ph type="pic" sz="quarter" idx="14"/>
          </p:nvPr>
        </p:nvSpPr>
        <p:spPr>
          <a:xfrm>
            <a:off x="6343650" y="5152208"/>
            <a:ext cx="4549140" cy="3408861"/>
          </a:xfrm>
          <a:noFill/>
        </p:spPr>
        <p:txBody>
          <a:bodyPr/>
          <a:lstStyle/>
          <a:p>
            <a:r>
              <a:rPr lang="en-GB"/>
              <a:t>Click icon to add picture</a:t>
            </a:r>
          </a:p>
        </p:txBody>
      </p:sp>
      <p:sp>
        <p:nvSpPr>
          <p:cNvPr id="13" name="Picture Placeholder 8">
            <a:extLst>
              <a:ext uri="{FF2B5EF4-FFF2-40B4-BE49-F238E27FC236}">
                <a16:creationId xmlns:a16="http://schemas.microsoft.com/office/drawing/2014/main" id="{C56F6E93-9B5C-5249-B777-C6E38739B3CE}"/>
              </a:ext>
            </a:extLst>
          </p:cNvPr>
          <p:cNvSpPr>
            <a:spLocks noGrp="1"/>
          </p:cNvSpPr>
          <p:nvPr>
            <p:ph type="pic" sz="quarter" idx="15"/>
          </p:nvPr>
        </p:nvSpPr>
        <p:spPr>
          <a:xfrm>
            <a:off x="1383030" y="9152708"/>
            <a:ext cx="4549140" cy="3408861"/>
          </a:xfrm>
          <a:noFill/>
        </p:spPr>
        <p:txBody>
          <a:bodyPr/>
          <a:lstStyle/>
          <a:p>
            <a:r>
              <a:rPr lang="en-GB"/>
              <a:t>Click icon to add picture</a:t>
            </a:r>
          </a:p>
        </p:txBody>
      </p:sp>
      <p:sp>
        <p:nvSpPr>
          <p:cNvPr id="14" name="Picture Placeholder 8">
            <a:extLst>
              <a:ext uri="{FF2B5EF4-FFF2-40B4-BE49-F238E27FC236}">
                <a16:creationId xmlns:a16="http://schemas.microsoft.com/office/drawing/2014/main" id="{969159F8-8A8D-4F46-B958-FC2531C2E5DC}"/>
              </a:ext>
            </a:extLst>
          </p:cNvPr>
          <p:cNvSpPr>
            <a:spLocks noGrp="1"/>
          </p:cNvSpPr>
          <p:nvPr>
            <p:ph type="pic" sz="quarter" idx="16"/>
          </p:nvPr>
        </p:nvSpPr>
        <p:spPr>
          <a:xfrm>
            <a:off x="6343650" y="9152708"/>
            <a:ext cx="4549140" cy="3408861"/>
          </a:xfrm>
          <a:noFill/>
        </p:spPr>
        <p:txBody>
          <a:bodyPr/>
          <a:lstStyle/>
          <a:p>
            <a:r>
              <a:rPr lang="en-GB"/>
              <a:t>Click icon to add picture</a:t>
            </a:r>
          </a:p>
        </p:txBody>
      </p:sp>
      <p:sp>
        <p:nvSpPr>
          <p:cNvPr id="15" name="Picture Placeholder 8">
            <a:extLst>
              <a:ext uri="{FF2B5EF4-FFF2-40B4-BE49-F238E27FC236}">
                <a16:creationId xmlns:a16="http://schemas.microsoft.com/office/drawing/2014/main" id="{F4A93EFD-F18E-EC48-87FA-A202D5E3CE0D}"/>
              </a:ext>
            </a:extLst>
          </p:cNvPr>
          <p:cNvSpPr>
            <a:spLocks noGrp="1"/>
          </p:cNvSpPr>
          <p:nvPr>
            <p:ph type="pic" sz="quarter" idx="17"/>
          </p:nvPr>
        </p:nvSpPr>
        <p:spPr>
          <a:xfrm>
            <a:off x="13628566" y="1151708"/>
            <a:ext cx="4549140" cy="3408861"/>
          </a:xfrm>
          <a:noFill/>
        </p:spPr>
        <p:txBody>
          <a:bodyPr/>
          <a:lstStyle/>
          <a:p>
            <a:r>
              <a:rPr lang="en-GB"/>
              <a:t>Click icon to add picture</a:t>
            </a:r>
          </a:p>
        </p:txBody>
      </p:sp>
      <p:sp>
        <p:nvSpPr>
          <p:cNvPr id="16" name="Picture Placeholder 8">
            <a:extLst>
              <a:ext uri="{FF2B5EF4-FFF2-40B4-BE49-F238E27FC236}">
                <a16:creationId xmlns:a16="http://schemas.microsoft.com/office/drawing/2014/main" id="{7ABB2446-4A88-7843-A1C0-14A739D4C137}"/>
              </a:ext>
            </a:extLst>
          </p:cNvPr>
          <p:cNvSpPr>
            <a:spLocks noGrp="1"/>
          </p:cNvSpPr>
          <p:nvPr>
            <p:ph type="pic" sz="quarter" idx="18"/>
          </p:nvPr>
        </p:nvSpPr>
        <p:spPr>
          <a:xfrm>
            <a:off x="18589186" y="1151708"/>
            <a:ext cx="4549140" cy="3408861"/>
          </a:xfrm>
          <a:noFill/>
        </p:spPr>
        <p:txBody>
          <a:bodyPr/>
          <a:lstStyle/>
          <a:p>
            <a:r>
              <a:rPr lang="en-GB"/>
              <a:t>Click icon to add picture</a:t>
            </a:r>
          </a:p>
        </p:txBody>
      </p:sp>
      <p:sp>
        <p:nvSpPr>
          <p:cNvPr id="18" name="Picture Placeholder 8">
            <a:extLst>
              <a:ext uri="{FF2B5EF4-FFF2-40B4-BE49-F238E27FC236}">
                <a16:creationId xmlns:a16="http://schemas.microsoft.com/office/drawing/2014/main" id="{F1D6346A-4177-3041-A029-CD4D97E37E4D}"/>
              </a:ext>
            </a:extLst>
          </p:cNvPr>
          <p:cNvSpPr>
            <a:spLocks noGrp="1"/>
          </p:cNvSpPr>
          <p:nvPr>
            <p:ph type="pic" sz="quarter" idx="20"/>
          </p:nvPr>
        </p:nvSpPr>
        <p:spPr>
          <a:xfrm>
            <a:off x="18589186" y="5152208"/>
            <a:ext cx="4549140" cy="3408861"/>
          </a:xfrm>
          <a:noFill/>
        </p:spPr>
        <p:txBody>
          <a:bodyPr/>
          <a:lstStyle/>
          <a:p>
            <a:r>
              <a:rPr lang="en-GB"/>
              <a:t>Click icon to add picture</a:t>
            </a:r>
          </a:p>
        </p:txBody>
      </p:sp>
      <p:sp>
        <p:nvSpPr>
          <p:cNvPr id="19" name="Picture Placeholder 8">
            <a:extLst>
              <a:ext uri="{FF2B5EF4-FFF2-40B4-BE49-F238E27FC236}">
                <a16:creationId xmlns:a16="http://schemas.microsoft.com/office/drawing/2014/main" id="{0229D378-7206-7040-A588-19A775057B87}"/>
              </a:ext>
            </a:extLst>
          </p:cNvPr>
          <p:cNvSpPr>
            <a:spLocks noGrp="1"/>
          </p:cNvSpPr>
          <p:nvPr>
            <p:ph type="pic" sz="quarter" idx="21"/>
          </p:nvPr>
        </p:nvSpPr>
        <p:spPr>
          <a:xfrm>
            <a:off x="13628566" y="9152708"/>
            <a:ext cx="4549140" cy="3408861"/>
          </a:xfrm>
          <a:noFill/>
        </p:spPr>
        <p:txBody>
          <a:bodyPr/>
          <a:lstStyle/>
          <a:p>
            <a:r>
              <a:rPr lang="en-GB"/>
              <a:t>Click icon to add picture</a:t>
            </a:r>
          </a:p>
        </p:txBody>
      </p:sp>
      <p:sp>
        <p:nvSpPr>
          <p:cNvPr id="20" name="Picture Placeholder 8">
            <a:extLst>
              <a:ext uri="{FF2B5EF4-FFF2-40B4-BE49-F238E27FC236}">
                <a16:creationId xmlns:a16="http://schemas.microsoft.com/office/drawing/2014/main" id="{D473728F-474B-6D49-A20A-4B9462C359DE}"/>
              </a:ext>
            </a:extLst>
          </p:cNvPr>
          <p:cNvSpPr>
            <a:spLocks noGrp="1"/>
          </p:cNvSpPr>
          <p:nvPr>
            <p:ph type="pic" sz="quarter" idx="22"/>
          </p:nvPr>
        </p:nvSpPr>
        <p:spPr>
          <a:xfrm>
            <a:off x="18589186" y="9152708"/>
            <a:ext cx="4549140" cy="3408861"/>
          </a:xfrm>
          <a:noFill/>
        </p:spPr>
        <p:txBody>
          <a:bodyPr/>
          <a:lstStyle/>
          <a:p>
            <a:r>
              <a:rPr lang="en-GB"/>
              <a:t>Click icon to add picture</a:t>
            </a:r>
          </a:p>
        </p:txBody>
      </p:sp>
      <p:sp>
        <p:nvSpPr>
          <p:cNvPr id="21" name="Text Placeholder 6">
            <a:extLst>
              <a:ext uri="{FF2B5EF4-FFF2-40B4-BE49-F238E27FC236}">
                <a16:creationId xmlns:a16="http://schemas.microsoft.com/office/drawing/2014/main" id="{DF251A4B-FB05-EF4D-A50C-E99D6FFF7E7D}"/>
              </a:ext>
            </a:extLst>
          </p:cNvPr>
          <p:cNvSpPr>
            <a:spLocks noGrp="1"/>
          </p:cNvSpPr>
          <p:nvPr>
            <p:ph type="body" sz="quarter" idx="10"/>
          </p:nvPr>
        </p:nvSpPr>
        <p:spPr>
          <a:xfrm>
            <a:off x="13595519" y="4790818"/>
            <a:ext cx="4582188" cy="4216022"/>
          </a:xfrm>
        </p:spPr>
        <p:txBody>
          <a:bodyPr anchor="ctr"/>
          <a:lstStyle>
            <a:lvl1pPr>
              <a:lnSpc>
                <a:spcPct val="120000"/>
              </a:lnSpc>
              <a:defRPr sz="3400" b="0" i="0">
                <a:solidFill>
                  <a:schemeClr val="tx1"/>
                </a:solidFill>
                <a:latin typeface="+mn-lt"/>
              </a:defRPr>
            </a:lvl1pPr>
            <a:lvl2pPr marL="0" indent="0">
              <a:lnSpc>
                <a:spcPct val="120000"/>
              </a:lnSpc>
              <a:tabLst/>
              <a:defRPr sz="3400">
                <a:solidFill>
                  <a:schemeClr val="tx1"/>
                </a:solidFill>
              </a:defRPr>
            </a:lvl2pPr>
            <a:lvl3pPr>
              <a:lnSpc>
                <a:spcPct val="120000"/>
              </a:lnSpc>
              <a:defRPr sz="3400" b="1" i="0">
                <a:solidFill>
                  <a:schemeClr val="tx1"/>
                </a:solidFill>
                <a:latin typeface="Erato" pitchFamily="2" charset="77"/>
              </a:defRPr>
            </a:lvl3pPr>
            <a:lvl4pPr>
              <a:lnSpc>
                <a:spcPct val="120000"/>
              </a:lnSpc>
              <a:defRPr sz="3400">
                <a:solidFill>
                  <a:schemeClr val="tx1"/>
                </a:solidFill>
              </a:defRPr>
            </a:lvl4pPr>
            <a:lvl5pPr>
              <a:lnSpc>
                <a:spcPct val="120000"/>
              </a:lnSpc>
              <a:defRPr sz="3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795926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s 2 col text with sub">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F4A93EFD-F18E-EC48-87FA-A202D5E3CE0D}"/>
              </a:ext>
            </a:extLst>
          </p:cNvPr>
          <p:cNvSpPr>
            <a:spLocks noGrp="1"/>
          </p:cNvSpPr>
          <p:nvPr>
            <p:ph type="pic" sz="quarter" idx="17"/>
          </p:nvPr>
        </p:nvSpPr>
        <p:spPr>
          <a:xfrm>
            <a:off x="13595683" y="2536825"/>
            <a:ext cx="4620127" cy="5031038"/>
          </a:xfrm>
          <a:noFill/>
        </p:spPr>
        <p:txBody>
          <a:bodyPr/>
          <a:lstStyle/>
          <a:p>
            <a:r>
              <a:rPr lang="en-GB"/>
              <a:t>Click icon to add picture</a:t>
            </a:r>
            <a:endParaRPr lang="en-GB" dirty="0"/>
          </a:p>
        </p:txBody>
      </p:sp>
      <p:sp>
        <p:nvSpPr>
          <p:cNvPr id="22" name="Text Placeholder 7">
            <a:extLst>
              <a:ext uri="{FF2B5EF4-FFF2-40B4-BE49-F238E27FC236}">
                <a16:creationId xmlns:a16="http://schemas.microsoft.com/office/drawing/2014/main" id="{FF4706DE-3BC1-5F40-9602-B1C94FCD8A26}"/>
              </a:ext>
            </a:extLst>
          </p:cNvPr>
          <p:cNvSpPr>
            <a:spLocks noGrp="1"/>
          </p:cNvSpPr>
          <p:nvPr>
            <p:ph type="body" sz="quarter" idx="13"/>
          </p:nvPr>
        </p:nvSpPr>
        <p:spPr>
          <a:xfrm>
            <a:off x="1328738" y="4347087"/>
            <a:ext cx="8109176" cy="8049215"/>
          </a:xfrm>
        </p:spPr>
        <p:txBody>
          <a:bodyPr anchor="t"/>
          <a:lstStyle>
            <a:lvl1pPr>
              <a:lnSpc>
                <a:spcPct val="105000"/>
              </a:lnSpc>
              <a:spcBef>
                <a:spcPts val="0"/>
              </a:spcBef>
              <a:spcAft>
                <a:spcPts val="2000"/>
              </a:spcAft>
              <a:defRPr sz="3250" cap="all" baseline="0">
                <a:solidFill>
                  <a:schemeClr val="accent2"/>
                </a:solidFill>
                <a:latin typeface="+mj-lt"/>
              </a:defRPr>
            </a:lvl1pPr>
            <a:lvl2pPr marL="0" indent="0">
              <a:lnSpc>
                <a:spcPct val="150000"/>
              </a:lnSpc>
              <a:spcAft>
                <a:spcPts val="1400"/>
              </a:spcAft>
              <a:tabLst/>
              <a:defRPr sz="2200"/>
            </a:lvl2pPr>
            <a:lvl3pPr>
              <a:lnSpc>
                <a:spcPct val="150000"/>
              </a:lnSpc>
              <a:spcAft>
                <a:spcPts val="1400"/>
              </a:spcAft>
              <a:defRPr sz="2200"/>
            </a:lvl3pPr>
            <a:lvl4pPr>
              <a:lnSpc>
                <a:spcPct val="150000"/>
              </a:lnSpc>
              <a:spcAft>
                <a:spcPts val="1400"/>
              </a:spcAft>
              <a:defRPr sz="2400"/>
            </a:lvl4pPr>
            <a:lvl5pPr>
              <a:lnSpc>
                <a:spcPct val="150000"/>
              </a:lnSpc>
              <a:spcAft>
                <a:spcPts val="1400"/>
              </a:spcAft>
              <a:defRPr sz="2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3" name="Title 8">
            <a:extLst>
              <a:ext uri="{FF2B5EF4-FFF2-40B4-BE49-F238E27FC236}">
                <a16:creationId xmlns:a16="http://schemas.microsoft.com/office/drawing/2014/main" id="{40800E9C-3E15-5348-93D1-BCA480AD94E8}"/>
              </a:ext>
            </a:extLst>
          </p:cNvPr>
          <p:cNvSpPr>
            <a:spLocks noGrp="1"/>
          </p:cNvSpPr>
          <p:nvPr>
            <p:ph type="title"/>
          </p:nvPr>
        </p:nvSpPr>
        <p:spPr>
          <a:xfrm>
            <a:off x="1328738" y="2517287"/>
            <a:ext cx="8109176" cy="1649966"/>
          </a:xfrm>
        </p:spPr>
        <p:txBody>
          <a:bodyPr anchor="t"/>
          <a:lstStyle>
            <a:lvl1pPr>
              <a:defRPr sz="4350">
                <a:solidFill>
                  <a:schemeClr val="tx1"/>
                </a:solidFill>
              </a:defRPr>
            </a:lvl1pPr>
          </a:lstStyle>
          <a:p>
            <a:r>
              <a:rPr lang="en-GB"/>
              <a:t>Click to edit Master title style</a:t>
            </a:r>
            <a:endParaRPr lang="en-GB" dirty="0"/>
          </a:p>
        </p:txBody>
      </p:sp>
      <p:sp>
        <p:nvSpPr>
          <p:cNvPr id="24" name="Picture Placeholder 8">
            <a:extLst>
              <a:ext uri="{FF2B5EF4-FFF2-40B4-BE49-F238E27FC236}">
                <a16:creationId xmlns:a16="http://schemas.microsoft.com/office/drawing/2014/main" id="{CB6E7957-2CB0-B641-B10F-1E0A4A0D65D7}"/>
              </a:ext>
            </a:extLst>
          </p:cNvPr>
          <p:cNvSpPr>
            <a:spLocks noGrp="1"/>
          </p:cNvSpPr>
          <p:nvPr>
            <p:ph type="pic" sz="quarter" idx="23"/>
          </p:nvPr>
        </p:nvSpPr>
        <p:spPr>
          <a:xfrm>
            <a:off x="13595683" y="7746499"/>
            <a:ext cx="9420728" cy="4815064"/>
          </a:xfrm>
          <a:noFill/>
        </p:spPr>
        <p:txBody>
          <a:bodyPr/>
          <a:lstStyle/>
          <a:p>
            <a:r>
              <a:rPr lang="en-GB"/>
              <a:t>Click icon to add picture</a:t>
            </a:r>
          </a:p>
        </p:txBody>
      </p:sp>
      <p:sp>
        <p:nvSpPr>
          <p:cNvPr id="25" name="Text Placeholder 6">
            <a:extLst>
              <a:ext uri="{FF2B5EF4-FFF2-40B4-BE49-F238E27FC236}">
                <a16:creationId xmlns:a16="http://schemas.microsoft.com/office/drawing/2014/main" id="{E4CCDD20-114C-6F49-A03B-871085BFC7EF}"/>
              </a:ext>
            </a:extLst>
          </p:cNvPr>
          <p:cNvSpPr>
            <a:spLocks noGrp="1"/>
          </p:cNvSpPr>
          <p:nvPr>
            <p:ph type="body" sz="quarter" idx="10" hasCustomPrompt="1"/>
          </p:nvPr>
        </p:nvSpPr>
        <p:spPr>
          <a:xfrm>
            <a:off x="18709232" y="3020533"/>
            <a:ext cx="4307179" cy="4547330"/>
          </a:xfrm>
        </p:spPr>
        <p:txBody>
          <a:bodyPr anchor="t"/>
          <a:lstStyle>
            <a:lvl1pPr>
              <a:lnSpc>
                <a:spcPct val="100000"/>
              </a:lnSpc>
              <a:spcAft>
                <a:spcPts val="2000"/>
              </a:spcAft>
              <a:defRPr sz="3250" b="0" i="0" cap="all" baseline="0">
                <a:solidFill>
                  <a:schemeClr val="tx1"/>
                </a:solidFill>
                <a:latin typeface="+mj-lt"/>
              </a:defRPr>
            </a:lvl1pPr>
            <a:lvl2pPr marL="0" indent="0">
              <a:lnSpc>
                <a:spcPct val="150000"/>
              </a:lnSpc>
              <a:spcAft>
                <a:spcPts val="1800"/>
              </a:spcAft>
              <a:tabLst/>
              <a:defRPr sz="2200">
                <a:solidFill>
                  <a:schemeClr val="tx1"/>
                </a:solidFill>
              </a:defRPr>
            </a:lvl2pPr>
            <a:lvl3pPr>
              <a:lnSpc>
                <a:spcPct val="150000"/>
              </a:lnSpc>
              <a:spcAft>
                <a:spcPts val="1800"/>
              </a:spcAft>
              <a:defRPr sz="2200" b="1" i="0">
                <a:solidFill>
                  <a:schemeClr val="tx1"/>
                </a:solidFill>
                <a:latin typeface="Erato" pitchFamily="2" charset="77"/>
              </a:defRPr>
            </a:lvl3pPr>
            <a:lvl4pPr>
              <a:lnSpc>
                <a:spcPct val="150000"/>
              </a:lnSpc>
              <a:spcAft>
                <a:spcPts val="1800"/>
              </a:spcAft>
              <a:defRPr sz="2400">
                <a:solidFill>
                  <a:schemeClr val="tx1"/>
                </a:solidFill>
              </a:defRPr>
            </a:lvl4pPr>
            <a:lvl5pPr>
              <a:lnSpc>
                <a:spcPct val="150000"/>
              </a:lnSpc>
              <a:spcAft>
                <a:spcPts val="1800"/>
              </a:spcAft>
              <a:defRPr sz="2600">
                <a:solidFill>
                  <a:schemeClr val="tx1"/>
                </a:solidFill>
              </a:defRPr>
            </a:lvl5pPr>
          </a:lstStyle>
          <a:p>
            <a:pPr lvl="0"/>
            <a:r>
              <a:rPr lang="en-GB" dirty="0"/>
              <a:t>Full 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88433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s and text">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F4A93EFD-F18E-EC48-87FA-A202D5E3CE0D}"/>
              </a:ext>
            </a:extLst>
          </p:cNvPr>
          <p:cNvSpPr>
            <a:spLocks noGrp="1"/>
          </p:cNvSpPr>
          <p:nvPr>
            <p:ph type="pic" sz="quarter" idx="17"/>
          </p:nvPr>
        </p:nvSpPr>
        <p:spPr>
          <a:xfrm>
            <a:off x="13595683" y="2536825"/>
            <a:ext cx="4620127" cy="5031038"/>
          </a:xfrm>
          <a:noFill/>
        </p:spPr>
        <p:txBody>
          <a:bodyPr/>
          <a:lstStyle/>
          <a:p>
            <a:r>
              <a:rPr lang="en-GB"/>
              <a:t>Click icon to add picture</a:t>
            </a:r>
            <a:endParaRPr lang="en-GB" dirty="0"/>
          </a:p>
        </p:txBody>
      </p:sp>
      <p:sp>
        <p:nvSpPr>
          <p:cNvPr id="25" name="Text Placeholder 6">
            <a:extLst>
              <a:ext uri="{FF2B5EF4-FFF2-40B4-BE49-F238E27FC236}">
                <a16:creationId xmlns:a16="http://schemas.microsoft.com/office/drawing/2014/main" id="{E4CCDD20-114C-6F49-A03B-871085BFC7EF}"/>
              </a:ext>
            </a:extLst>
          </p:cNvPr>
          <p:cNvSpPr>
            <a:spLocks noGrp="1"/>
          </p:cNvSpPr>
          <p:nvPr>
            <p:ph type="body" sz="quarter" idx="10" hasCustomPrompt="1"/>
          </p:nvPr>
        </p:nvSpPr>
        <p:spPr>
          <a:xfrm>
            <a:off x="1328738" y="3020533"/>
            <a:ext cx="4620127" cy="4547330"/>
          </a:xfrm>
        </p:spPr>
        <p:txBody>
          <a:bodyPr anchor="t"/>
          <a:lstStyle>
            <a:lvl1pPr>
              <a:lnSpc>
                <a:spcPct val="100000"/>
              </a:lnSpc>
              <a:spcAft>
                <a:spcPts val="2100"/>
              </a:spcAft>
              <a:defRPr sz="3250" b="0" i="0" cap="all" baseline="0">
                <a:solidFill>
                  <a:schemeClr val="tx1"/>
                </a:solidFill>
                <a:latin typeface="+mj-lt"/>
              </a:defRPr>
            </a:lvl1pPr>
            <a:lvl2pPr marL="0" indent="0">
              <a:lnSpc>
                <a:spcPct val="150000"/>
              </a:lnSpc>
              <a:spcAft>
                <a:spcPts val="1800"/>
              </a:spcAft>
              <a:tabLst/>
              <a:defRPr sz="2200">
                <a:solidFill>
                  <a:schemeClr val="tx1"/>
                </a:solidFill>
              </a:defRPr>
            </a:lvl2pPr>
            <a:lvl3pPr>
              <a:lnSpc>
                <a:spcPct val="150000"/>
              </a:lnSpc>
              <a:spcAft>
                <a:spcPts val="1800"/>
              </a:spcAft>
              <a:defRPr sz="2200" b="1" i="0">
                <a:solidFill>
                  <a:schemeClr val="tx1"/>
                </a:solidFill>
                <a:latin typeface="Erato" pitchFamily="2" charset="77"/>
              </a:defRPr>
            </a:lvl3pPr>
            <a:lvl4pPr>
              <a:lnSpc>
                <a:spcPct val="150000"/>
              </a:lnSpc>
              <a:spcAft>
                <a:spcPts val="1800"/>
              </a:spcAft>
              <a:defRPr sz="2400">
                <a:solidFill>
                  <a:schemeClr val="tx1"/>
                </a:solidFill>
              </a:defRPr>
            </a:lvl4pPr>
            <a:lvl5pPr>
              <a:lnSpc>
                <a:spcPct val="150000"/>
              </a:lnSpc>
              <a:spcAft>
                <a:spcPts val="1800"/>
              </a:spcAft>
              <a:defRPr sz="2600">
                <a:solidFill>
                  <a:schemeClr val="tx1"/>
                </a:solidFill>
              </a:defRPr>
            </a:lvl5pPr>
          </a:lstStyle>
          <a:p>
            <a:pPr lvl="0"/>
            <a:r>
              <a:rPr lang="en-GB" dirty="0"/>
              <a:t>Full 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6">
            <a:extLst>
              <a:ext uri="{FF2B5EF4-FFF2-40B4-BE49-F238E27FC236}">
                <a16:creationId xmlns:a16="http://schemas.microsoft.com/office/drawing/2014/main" id="{7EA2C4A2-E458-A448-8D42-39775FFBB532}"/>
              </a:ext>
            </a:extLst>
          </p:cNvPr>
          <p:cNvSpPr>
            <a:spLocks noGrp="1"/>
          </p:cNvSpPr>
          <p:nvPr>
            <p:ph type="body" sz="quarter" idx="18" hasCustomPrompt="1"/>
          </p:nvPr>
        </p:nvSpPr>
        <p:spPr>
          <a:xfrm>
            <a:off x="18717562" y="3020533"/>
            <a:ext cx="4300018" cy="4547330"/>
          </a:xfrm>
        </p:spPr>
        <p:txBody>
          <a:bodyPr anchor="t"/>
          <a:lstStyle>
            <a:lvl1pPr>
              <a:lnSpc>
                <a:spcPct val="100000"/>
              </a:lnSpc>
              <a:spcAft>
                <a:spcPts val="2100"/>
              </a:spcAft>
              <a:defRPr sz="3250" b="0" i="0" cap="all" baseline="0">
                <a:solidFill>
                  <a:schemeClr val="tx1"/>
                </a:solidFill>
                <a:latin typeface="+mj-lt"/>
              </a:defRPr>
            </a:lvl1pPr>
            <a:lvl2pPr marL="0" indent="0">
              <a:lnSpc>
                <a:spcPct val="150000"/>
              </a:lnSpc>
              <a:spcAft>
                <a:spcPts val="1800"/>
              </a:spcAft>
              <a:tabLst/>
              <a:defRPr sz="2200">
                <a:solidFill>
                  <a:schemeClr val="tx1"/>
                </a:solidFill>
              </a:defRPr>
            </a:lvl2pPr>
            <a:lvl3pPr>
              <a:lnSpc>
                <a:spcPct val="150000"/>
              </a:lnSpc>
              <a:spcAft>
                <a:spcPts val="1800"/>
              </a:spcAft>
              <a:defRPr sz="2200" b="1" i="0">
                <a:solidFill>
                  <a:schemeClr val="tx1"/>
                </a:solidFill>
                <a:latin typeface="Erato" pitchFamily="2" charset="77"/>
              </a:defRPr>
            </a:lvl3pPr>
            <a:lvl4pPr>
              <a:lnSpc>
                <a:spcPct val="150000"/>
              </a:lnSpc>
              <a:spcAft>
                <a:spcPts val="1800"/>
              </a:spcAft>
              <a:defRPr sz="2400">
                <a:solidFill>
                  <a:schemeClr val="tx1"/>
                </a:solidFill>
              </a:defRPr>
            </a:lvl4pPr>
            <a:lvl5pPr>
              <a:lnSpc>
                <a:spcPct val="150000"/>
              </a:lnSpc>
              <a:spcAft>
                <a:spcPts val="1800"/>
              </a:spcAft>
              <a:defRPr sz="2600">
                <a:solidFill>
                  <a:schemeClr val="tx1"/>
                </a:solidFill>
              </a:defRPr>
            </a:lvl5pPr>
          </a:lstStyle>
          <a:p>
            <a:pPr lvl="0"/>
            <a:r>
              <a:rPr lang="en-GB" dirty="0"/>
              <a:t>Full 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8">
            <a:extLst>
              <a:ext uri="{FF2B5EF4-FFF2-40B4-BE49-F238E27FC236}">
                <a16:creationId xmlns:a16="http://schemas.microsoft.com/office/drawing/2014/main" id="{088F9AFD-8E1C-E94B-BC9F-E07F7BDD25B7}"/>
              </a:ext>
            </a:extLst>
          </p:cNvPr>
          <p:cNvSpPr>
            <a:spLocks noGrp="1"/>
          </p:cNvSpPr>
          <p:nvPr>
            <p:ph type="pic" sz="quarter" idx="19"/>
          </p:nvPr>
        </p:nvSpPr>
        <p:spPr>
          <a:xfrm>
            <a:off x="6130510" y="2536825"/>
            <a:ext cx="4620127" cy="5031038"/>
          </a:xfrm>
          <a:noFill/>
        </p:spPr>
        <p:txBody>
          <a:bodyPr/>
          <a:lstStyle/>
          <a:p>
            <a:r>
              <a:rPr lang="en-GB"/>
              <a:t>Click icon to add picture</a:t>
            </a:r>
            <a:endParaRPr lang="en-GB" dirty="0"/>
          </a:p>
        </p:txBody>
      </p:sp>
      <p:sp>
        <p:nvSpPr>
          <p:cNvPr id="13" name="Picture Placeholder 8">
            <a:extLst>
              <a:ext uri="{FF2B5EF4-FFF2-40B4-BE49-F238E27FC236}">
                <a16:creationId xmlns:a16="http://schemas.microsoft.com/office/drawing/2014/main" id="{BE586574-FC7E-5743-9122-168F572E1A0A}"/>
              </a:ext>
            </a:extLst>
          </p:cNvPr>
          <p:cNvSpPr>
            <a:spLocks noGrp="1"/>
          </p:cNvSpPr>
          <p:nvPr>
            <p:ph type="pic" sz="quarter" idx="20"/>
          </p:nvPr>
        </p:nvSpPr>
        <p:spPr>
          <a:xfrm>
            <a:off x="1328738" y="7746498"/>
            <a:ext cx="4620127" cy="4838534"/>
          </a:xfrm>
          <a:noFill/>
        </p:spPr>
        <p:txBody>
          <a:bodyPr/>
          <a:lstStyle/>
          <a:p>
            <a:r>
              <a:rPr lang="en-GB"/>
              <a:t>Click icon to add picture</a:t>
            </a:r>
            <a:endParaRPr lang="en-GB" dirty="0"/>
          </a:p>
        </p:txBody>
      </p:sp>
      <p:sp>
        <p:nvSpPr>
          <p:cNvPr id="14" name="Picture Placeholder 8">
            <a:extLst>
              <a:ext uri="{FF2B5EF4-FFF2-40B4-BE49-F238E27FC236}">
                <a16:creationId xmlns:a16="http://schemas.microsoft.com/office/drawing/2014/main" id="{908A9DBE-9E3F-AF4B-972F-9CCA730AA80B}"/>
              </a:ext>
            </a:extLst>
          </p:cNvPr>
          <p:cNvSpPr>
            <a:spLocks noGrp="1"/>
          </p:cNvSpPr>
          <p:nvPr>
            <p:ph type="pic" sz="quarter" idx="21"/>
          </p:nvPr>
        </p:nvSpPr>
        <p:spPr>
          <a:xfrm>
            <a:off x="6130510" y="7746498"/>
            <a:ext cx="4620127" cy="4838534"/>
          </a:xfrm>
          <a:noFill/>
        </p:spPr>
        <p:txBody>
          <a:bodyPr/>
          <a:lstStyle/>
          <a:p>
            <a:r>
              <a:rPr lang="en-GB"/>
              <a:t>Click icon to add picture</a:t>
            </a:r>
            <a:endParaRPr lang="en-GB" dirty="0"/>
          </a:p>
        </p:txBody>
      </p:sp>
      <p:sp>
        <p:nvSpPr>
          <p:cNvPr id="17" name="Picture Placeholder 8">
            <a:extLst>
              <a:ext uri="{FF2B5EF4-FFF2-40B4-BE49-F238E27FC236}">
                <a16:creationId xmlns:a16="http://schemas.microsoft.com/office/drawing/2014/main" id="{9239DA5F-F2BF-5B46-94D8-4FF36EAAA2A3}"/>
              </a:ext>
            </a:extLst>
          </p:cNvPr>
          <p:cNvSpPr>
            <a:spLocks noGrp="1"/>
          </p:cNvSpPr>
          <p:nvPr>
            <p:ph type="pic" sz="quarter" idx="23"/>
          </p:nvPr>
        </p:nvSpPr>
        <p:spPr>
          <a:xfrm>
            <a:off x="13595681" y="7746498"/>
            <a:ext cx="4620127" cy="4838534"/>
          </a:xfrm>
          <a:noFill/>
        </p:spPr>
        <p:txBody>
          <a:bodyPr/>
          <a:lstStyle/>
          <a:p>
            <a:r>
              <a:rPr lang="en-GB"/>
              <a:t>Click icon to add picture</a:t>
            </a:r>
            <a:endParaRPr lang="en-GB" dirty="0"/>
          </a:p>
        </p:txBody>
      </p:sp>
      <p:sp>
        <p:nvSpPr>
          <p:cNvPr id="18" name="Picture Placeholder 8">
            <a:extLst>
              <a:ext uri="{FF2B5EF4-FFF2-40B4-BE49-F238E27FC236}">
                <a16:creationId xmlns:a16="http://schemas.microsoft.com/office/drawing/2014/main" id="{BF87048E-E75D-604C-9312-8D254A73D613}"/>
              </a:ext>
            </a:extLst>
          </p:cNvPr>
          <p:cNvSpPr>
            <a:spLocks noGrp="1"/>
          </p:cNvSpPr>
          <p:nvPr>
            <p:ph type="pic" sz="quarter" idx="24"/>
          </p:nvPr>
        </p:nvSpPr>
        <p:spPr>
          <a:xfrm>
            <a:off x="18397453" y="7746498"/>
            <a:ext cx="4620127" cy="4838534"/>
          </a:xfrm>
          <a:noFill/>
        </p:spPr>
        <p:txBody>
          <a:bodyPr/>
          <a:lstStyle/>
          <a:p>
            <a:r>
              <a:rPr lang="en-GB"/>
              <a:t>Click icon to add picture</a:t>
            </a:r>
            <a:endParaRPr lang="en-GB" dirty="0"/>
          </a:p>
        </p:txBody>
      </p:sp>
    </p:spTree>
    <p:extLst>
      <p:ext uri="{BB962C8B-B14F-4D97-AF65-F5344CB8AC3E}">
        <p14:creationId xmlns:p14="http://schemas.microsoft.com/office/powerpoint/2010/main" val="2662391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73C-993B-C84E-A3CF-D406C87D4F4F}"/>
              </a:ext>
            </a:extLst>
          </p:cNvPr>
          <p:cNvSpPr>
            <a:spLocks noGrp="1"/>
          </p:cNvSpPr>
          <p:nvPr>
            <p:ph type="title"/>
          </p:nvPr>
        </p:nvSpPr>
        <p:spPr>
          <a:xfrm>
            <a:off x="1341883" y="1386458"/>
            <a:ext cx="21903880" cy="1649966"/>
          </a:xfrm>
        </p:spPr>
        <p:txBody>
          <a:bodyPr/>
          <a:lstStyle/>
          <a:p>
            <a:r>
              <a:rPr lang="en-GB"/>
              <a:t>Click to edit Master title style</a:t>
            </a:r>
            <a:endParaRPr lang="en-GB" dirty="0"/>
          </a:p>
        </p:txBody>
      </p:sp>
      <p:cxnSp>
        <p:nvCxnSpPr>
          <p:cNvPr id="3" name="Straight Connector 2">
            <a:extLst>
              <a:ext uri="{FF2B5EF4-FFF2-40B4-BE49-F238E27FC236}">
                <a16:creationId xmlns:a16="http://schemas.microsoft.com/office/drawing/2014/main" id="{5E4A1D0A-D825-0E46-A370-C4F6A3FF6304}"/>
              </a:ext>
            </a:extLst>
          </p:cNvPr>
          <p:cNvCxnSpPr>
            <a:cxnSpLocks/>
          </p:cNvCxnSpPr>
          <p:nvPr userDrawn="1"/>
        </p:nvCxnSpPr>
        <p:spPr>
          <a:xfrm>
            <a:off x="0" y="12566650"/>
            <a:ext cx="216642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5CC81BF7-99B6-224E-B104-7A9C35F06CD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Tree>
    <p:extLst>
      <p:ext uri="{BB962C8B-B14F-4D97-AF65-F5344CB8AC3E}">
        <p14:creationId xmlns:p14="http://schemas.microsoft.com/office/powerpoint/2010/main" val="388224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mpty - no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E4A1D0A-D825-0E46-A370-C4F6A3FF6304}"/>
              </a:ext>
            </a:extLst>
          </p:cNvPr>
          <p:cNvCxnSpPr>
            <a:cxnSpLocks/>
          </p:cNvCxnSpPr>
          <p:nvPr userDrawn="1"/>
        </p:nvCxnSpPr>
        <p:spPr>
          <a:xfrm>
            <a:off x="0" y="12566650"/>
            <a:ext cx="216642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5CC81BF7-99B6-224E-B104-7A9C35F06CD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Tree>
    <p:extLst>
      <p:ext uri="{BB962C8B-B14F-4D97-AF65-F5344CB8AC3E}">
        <p14:creationId xmlns:p14="http://schemas.microsoft.com/office/powerpoint/2010/main" val="290401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fram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35B7D93-8083-334E-8DE2-F3C682040849}"/>
              </a:ext>
            </a:extLst>
          </p:cNvPr>
          <p:cNvSpPr>
            <a:spLocks noGrp="1"/>
          </p:cNvSpPr>
          <p:nvPr>
            <p:ph type="pic" sz="quarter" idx="10"/>
          </p:nvPr>
        </p:nvSpPr>
        <p:spPr>
          <a:xfrm>
            <a:off x="0" y="0"/>
            <a:ext cx="24382413" cy="13716000"/>
          </a:xfrm>
        </p:spPr>
        <p:txBody>
          <a:bodyPr/>
          <a:lstStyle/>
          <a:p>
            <a:r>
              <a:rPr lang="en-GB"/>
              <a:t>Click icon to add picture</a:t>
            </a:r>
          </a:p>
        </p:txBody>
      </p:sp>
    </p:spTree>
    <p:extLst>
      <p:ext uri="{BB962C8B-B14F-4D97-AF65-F5344CB8AC3E}">
        <p14:creationId xmlns:p14="http://schemas.microsoft.com/office/powerpoint/2010/main" val="178384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ull frame 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196C1451-F526-6242-B6D6-AB25CA6CAB5A}"/>
              </a:ext>
            </a:extLst>
          </p:cNvPr>
          <p:cNvSpPr>
            <a:spLocks noGrp="1"/>
          </p:cNvSpPr>
          <p:nvPr>
            <p:ph type="pic" sz="quarter" idx="10"/>
          </p:nvPr>
        </p:nvSpPr>
        <p:spPr>
          <a:xfrm>
            <a:off x="0" y="0"/>
            <a:ext cx="24382413" cy="13716000"/>
          </a:xfrm>
        </p:spPr>
        <p:txBody>
          <a:bodyPr/>
          <a:lstStyle/>
          <a:p>
            <a:r>
              <a:rPr lang="en-GB"/>
              <a:t>Click icon to add picture</a:t>
            </a:r>
          </a:p>
        </p:txBody>
      </p:sp>
    </p:spTree>
    <p:extLst>
      <p:ext uri="{BB962C8B-B14F-4D97-AF65-F5344CB8AC3E}">
        <p14:creationId xmlns:p14="http://schemas.microsoft.com/office/powerpoint/2010/main" val="93543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2333128D-DC11-F949-9B29-FB4E7AF798D9}"/>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9" name="Picture Placeholder 8">
            <a:extLst>
              <a:ext uri="{FF2B5EF4-FFF2-40B4-BE49-F238E27FC236}">
                <a16:creationId xmlns:a16="http://schemas.microsoft.com/office/drawing/2014/main" id="{244B39E1-A98B-3D42-A0DF-CE9DC6D68F12}"/>
              </a:ext>
            </a:extLst>
          </p:cNvPr>
          <p:cNvSpPr>
            <a:spLocks noGrp="1"/>
          </p:cNvSpPr>
          <p:nvPr>
            <p:ph type="pic" sz="quarter" idx="10"/>
          </p:nvPr>
        </p:nvSpPr>
        <p:spPr>
          <a:xfrm>
            <a:off x="12191206" y="0"/>
            <a:ext cx="12191207" cy="13716000"/>
          </a:xfrm>
          <a:noFill/>
        </p:spPr>
        <p:txBody>
          <a:bodyPr/>
          <a:lstStyle/>
          <a:p>
            <a:r>
              <a:rPr lang="en-GB"/>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FF42828D-B53F-E84B-AC54-FC0475601184}"/>
              </a:ext>
            </a:extLst>
          </p:cNvPr>
          <p:cNvSpPr>
            <a:spLocks noGrp="1"/>
          </p:cNvSpPr>
          <p:nvPr>
            <p:ph type="pic" sz="quarter" idx="10"/>
          </p:nvPr>
        </p:nvSpPr>
        <p:spPr>
          <a:xfrm>
            <a:off x="0" y="0"/>
            <a:ext cx="12191207" cy="13716000"/>
          </a:xfrm>
          <a:noFill/>
        </p:spPr>
        <p:txBody>
          <a:bodyPr/>
          <a:lstStyle/>
          <a:p>
            <a:r>
              <a:rPr lang="en-GB"/>
              <a:t>Click icon to add picture</a:t>
            </a:r>
          </a:p>
        </p:txBody>
      </p:sp>
      <p:sp>
        <p:nvSpPr>
          <p:cNvPr id="8" name="Text Placeholder 7">
            <a:extLst>
              <a:ext uri="{FF2B5EF4-FFF2-40B4-BE49-F238E27FC236}">
                <a16:creationId xmlns:a16="http://schemas.microsoft.com/office/drawing/2014/main" id="{D0DC7642-EC50-8E42-8C36-31AA6FBA8014}"/>
              </a:ext>
            </a:extLst>
          </p:cNvPr>
          <p:cNvSpPr>
            <a:spLocks noGrp="1"/>
          </p:cNvSpPr>
          <p:nvPr>
            <p:ph type="body" sz="quarter" idx="13" hasCustomPrompt="1"/>
          </p:nvPr>
        </p:nvSpPr>
        <p:spPr>
          <a:xfrm>
            <a:off x="13592184" y="2465929"/>
            <a:ext cx="8072091" cy="8436864"/>
          </a:xfrm>
        </p:spPr>
        <p:txBody>
          <a:bodyPr/>
          <a:lstStyle>
            <a:lvl1pPr marL="276225" indent="-276225">
              <a:lnSpc>
                <a:spcPct val="110000"/>
              </a:lnSpc>
              <a:spcBef>
                <a:spcPts val="0"/>
              </a:spcBef>
              <a:spcAft>
                <a:spcPts val="0"/>
              </a:spcAft>
              <a:tabLst/>
              <a:defRPr sz="5900" cap="none" spc="-100" baseline="0">
                <a:solidFill>
                  <a:schemeClr val="tx1"/>
                </a:solidFill>
                <a:latin typeface="+mn-lt"/>
              </a:defRPr>
            </a:lvl1pPr>
            <a:lvl2pPr marL="327600" indent="0">
              <a:lnSpc>
                <a:spcPct val="150000"/>
              </a:lnSpc>
              <a:spcBef>
                <a:spcPts val="3400"/>
              </a:spcBef>
              <a:tabLst/>
              <a:defRPr sz="2600" cap="all" baseline="0">
                <a:solidFill>
                  <a:schemeClr val="accent1"/>
                </a:solidFill>
                <a:latin typeface="+mj-lt"/>
              </a:defRPr>
            </a:lvl2pPr>
            <a:lvl3pPr marL="327600">
              <a:lnSpc>
                <a:spcPct val="150000"/>
              </a:lnSpc>
              <a:spcBef>
                <a:spcPts val="2000"/>
              </a:spcBef>
              <a:defRPr sz="2600" cap="all" baseline="0">
                <a:solidFill>
                  <a:schemeClr val="accent2"/>
                </a:solidFill>
                <a:latin typeface="+mj-lt"/>
              </a:defRPr>
            </a:lvl3pPr>
            <a:lvl4pPr>
              <a:lnSpc>
                <a:spcPct val="150000"/>
              </a:lnSpc>
              <a:defRPr sz="2600">
                <a:solidFill>
                  <a:schemeClr val="tx1"/>
                </a:solidFill>
              </a:defRPr>
            </a:lvl4pPr>
            <a:lvl5pPr>
              <a:lnSpc>
                <a:spcPct val="150000"/>
              </a:lnSpc>
              <a:defRPr sz="2600">
                <a:solidFill>
                  <a:schemeClr val="tx1"/>
                </a:solidFill>
              </a:defRPr>
            </a:lvl5pPr>
          </a:lstStyle>
          <a:p>
            <a:pPr lvl="0"/>
            <a:r>
              <a:rPr lang="en-GB" dirty="0"/>
              <a:t>“	There is a</a:t>
            </a:r>
            <a:br>
              <a:rPr lang="en-GB" dirty="0"/>
            </a:br>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3" name="Straight Connector 12">
            <a:extLst>
              <a:ext uri="{FF2B5EF4-FFF2-40B4-BE49-F238E27FC236}">
                <a16:creationId xmlns:a16="http://schemas.microsoft.com/office/drawing/2014/main" id="{A6E68839-7C33-D842-B092-1132BFE88D8C}"/>
              </a:ext>
            </a:extLst>
          </p:cNvPr>
          <p:cNvCxnSpPr>
            <a:cxnSpLocks/>
          </p:cNvCxnSpPr>
          <p:nvPr userDrawn="1"/>
        </p:nvCxnSpPr>
        <p:spPr>
          <a:xfrm>
            <a:off x="12191206" y="12566650"/>
            <a:ext cx="94730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F77D247-7D0A-E349-9294-91A0E5C2A9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Tree>
    <p:extLst>
      <p:ext uri="{BB962C8B-B14F-4D97-AF65-F5344CB8AC3E}">
        <p14:creationId xmlns:p14="http://schemas.microsoft.com/office/powerpoint/2010/main" val="1417457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San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6E68839-7C33-D842-B092-1132BFE88D8C}"/>
              </a:ext>
            </a:extLst>
          </p:cNvPr>
          <p:cNvCxnSpPr>
            <a:cxnSpLocks/>
          </p:cNvCxnSpPr>
          <p:nvPr userDrawn="1"/>
        </p:nvCxnSpPr>
        <p:spPr>
          <a:xfrm>
            <a:off x="0" y="12566650"/>
            <a:ext cx="216642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F77D247-7D0A-E349-9294-91A0E5C2A9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6" name="Title 4">
            <a:extLst>
              <a:ext uri="{FF2B5EF4-FFF2-40B4-BE49-F238E27FC236}">
                <a16:creationId xmlns:a16="http://schemas.microsoft.com/office/drawing/2014/main" id="{409D6F7C-D0D0-A94F-AF6F-D2065B569730}"/>
              </a:ext>
            </a:extLst>
          </p:cNvPr>
          <p:cNvSpPr>
            <a:spLocks noGrp="1"/>
          </p:cNvSpPr>
          <p:nvPr>
            <p:ph type="title" hasCustomPrompt="1"/>
          </p:nvPr>
        </p:nvSpPr>
        <p:spPr>
          <a:xfrm>
            <a:off x="583076" y="4830148"/>
            <a:ext cx="21197480" cy="3405869"/>
          </a:xfrm>
        </p:spPr>
        <p:txBody>
          <a:bodyPr wrap="square" anchor="ctr">
            <a:spAutoFit/>
          </a:bodyPr>
          <a:lstStyle>
            <a:lvl1pPr algn="ctr">
              <a:lnSpc>
                <a:spcPct val="85000"/>
              </a:lnSpc>
              <a:defRPr sz="12900" b="0" i="0" cap="none" baseline="0">
                <a:solidFill>
                  <a:schemeClr val="accent1"/>
                </a:solidFill>
                <a:latin typeface="+mj-lt"/>
              </a:defRPr>
            </a:lvl1pPr>
          </a:lstStyle>
          <a:p>
            <a:r>
              <a:rPr lang="en-GB" dirty="0"/>
              <a:t>Click to edit </a:t>
            </a:r>
            <a:br>
              <a:rPr lang="en-GB" dirty="0"/>
            </a:br>
            <a:r>
              <a:rPr lang="en-GB" dirty="0"/>
              <a:t>title style</a:t>
            </a:r>
          </a:p>
        </p:txBody>
      </p:sp>
    </p:spTree>
    <p:extLst>
      <p:ext uri="{BB962C8B-B14F-4D97-AF65-F5344CB8AC3E}">
        <p14:creationId xmlns:p14="http://schemas.microsoft.com/office/powerpoint/2010/main" val="246113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Sunris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6E68839-7C33-D842-B092-1132BFE88D8C}"/>
              </a:ext>
            </a:extLst>
          </p:cNvPr>
          <p:cNvCxnSpPr>
            <a:cxnSpLocks/>
          </p:cNvCxnSpPr>
          <p:nvPr userDrawn="1"/>
        </p:nvCxnSpPr>
        <p:spPr>
          <a:xfrm>
            <a:off x="0" y="12566650"/>
            <a:ext cx="216642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F77D247-7D0A-E349-9294-91A0E5C2A9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6" name="Title 4">
            <a:extLst>
              <a:ext uri="{FF2B5EF4-FFF2-40B4-BE49-F238E27FC236}">
                <a16:creationId xmlns:a16="http://schemas.microsoft.com/office/drawing/2014/main" id="{D368DEBD-639D-694A-B7CA-CCFED7E9DBBD}"/>
              </a:ext>
            </a:extLst>
          </p:cNvPr>
          <p:cNvSpPr>
            <a:spLocks noGrp="1"/>
          </p:cNvSpPr>
          <p:nvPr>
            <p:ph type="title" hasCustomPrompt="1"/>
          </p:nvPr>
        </p:nvSpPr>
        <p:spPr>
          <a:xfrm>
            <a:off x="583076" y="4830148"/>
            <a:ext cx="21197480" cy="3405869"/>
          </a:xfrm>
        </p:spPr>
        <p:txBody>
          <a:bodyPr wrap="square" anchor="ctr">
            <a:spAutoFit/>
          </a:bodyPr>
          <a:lstStyle>
            <a:lvl1pPr algn="ctr">
              <a:lnSpc>
                <a:spcPct val="85000"/>
              </a:lnSpc>
              <a:defRPr sz="12900" b="0" i="0" cap="none" baseline="0">
                <a:solidFill>
                  <a:schemeClr val="accent2"/>
                </a:solidFill>
                <a:latin typeface="+mj-lt"/>
              </a:defRPr>
            </a:lvl1pPr>
          </a:lstStyle>
          <a:p>
            <a:r>
              <a:rPr lang="en-GB" dirty="0"/>
              <a:t>Click to edit </a:t>
            </a:r>
            <a:br>
              <a:rPr lang="en-GB" dirty="0"/>
            </a:br>
            <a:r>
              <a:rPr lang="en-GB" dirty="0"/>
              <a:t>title style</a:t>
            </a:r>
          </a:p>
        </p:txBody>
      </p:sp>
    </p:spTree>
    <p:extLst>
      <p:ext uri="{BB962C8B-B14F-4D97-AF65-F5344CB8AC3E}">
        <p14:creationId xmlns:p14="http://schemas.microsoft.com/office/powerpoint/2010/main" val="3735543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Lipstick">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6E68839-7C33-D842-B092-1132BFE88D8C}"/>
              </a:ext>
            </a:extLst>
          </p:cNvPr>
          <p:cNvCxnSpPr>
            <a:cxnSpLocks/>
          </p:cNvCxnSpPr>
          <p:nvPr userDrawn="1"/>
        </p:nvCxnSpPr>
        <p:spPr>
          <a:xfrm>
            <a:off x="0" y="12566650"/>
            <a:ext cx="216642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F77D247-7D0A-E349-9294-91A0E5C2A9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5" name="Title 4">
            <a:extLst>
              <a:ext uri="{FF2B5EF4-FFF2-40B4-BE49-F238E27FC236}">
                <a16:creationId xmlns:a16="http://schemas.microsoft.com/office/drawing/2014/main" id="{5B10145D-9025-5B40-8013-AEF9E80F7010}"/>
              </a:ext>
            </a:extLst>
          </p:cNvPr>
          <p:cNvSpPr>
            <a:spLocks noGrp="1"/>
          </p:cNvSpPr>
          <p:nvPr>
            <p:ph type="title" hasCustomPrompt="1"/>
          </p:nvPr>
        </p:nvSpPr>
        <p:spPr>
          <a:xfrm>
            <a:off x="583076" y="4830148"/>
            <a:ext cx="21197480" cy="3405869"/>
          </a:xfrm>
        </p:spPr>
        <p:txBody>
          <a:bodyPr wrap="square" anchor="ctr">
            <a:spAutoFit/>
          </a:bodyPr>
          <a:lstStyle>
            <a:lvl1pPr algn="ctr">
              <a:lnSpc>
                <a:spcPct val="85000"/>
              </a:lnSpc>
              <a:defRPr sz="12900" b="0" i="0" cap="none" baseline="0">
                <a:solidFill>
                  <a:schemeClr val="accent3"/>
                </a:solidFill>
                <a:latin typeface="+mj-lt"/>
              </a:defRPr>
            </a:lvl1pPr>
          </a:lstStyle>
          <a:p>
            <a:r>
              <a:rPr lang="en-GB" dirty="0"/>
              <a:t>Click to edit </a:t>
            </a:r>
            <a:br>
              <a:rPr lang="en-GB" dirty="0"/>
            </a:br>
            <a:r>
              <a:rPr lang="en-GB" dirty="0"/>
              <a:t>title style</a:t>
            </a:r>
          </a:p>
        </p:txBody>
      </p:sp>
    </p:spTree>
    <p:extLst>
      <p:ext uri="{BB962C8B-B14F-4D97-AF65-F5344CB8AC3E}">
        <p14:creationId xmlns:p14="http://schemas.microsoft.com/office/powerpoint/2010/main" val="3284731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Indigo">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6E68839-7C33-D842-B092-1132BFE88D8C}"/>
              </a:ext>
            </a:extLst>
          </p:cNvPr>
          <p:cNvCxnSpPr>
            <a:cxnSpLocks/>
          </p:cNvCxnSpPr>
          <p:nvPr userDrawn="1"/>
        </p:nvCxnSpPr>
        <p:spPr>
          <a:xfrm>
            <a:off x="0" y="12566650"/>
            <a:ext cx="216642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F77D247-7D0A-E349-9294-91A0E5C2A9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5" name="Title 4">
            <a:extLst>
              <a:ext uri="{FF2B5EF4-FFF2-40B4-BE49-F238E27FC236}">
                <a16:creationId xmlns:a16="http://schemas.microsoft.com/office/drawing/2014/main" id="{D0AC847C-9B15-2340-A535-973454313A23}"/>
              </a:ext>
            </a:extLst>
          </p:cNvPr>
          <p:cNvSpPr>
            <a:spLocks noGrp="1"/>
          </p:cNvSpPr>
          <p:nvPr>
            <p:ph type="title" hasCustomPrompt="1"/>
          </p:nvPr>
        </p:nvSpPr>
        <p:spPr>
          <a:xfrm>
            <a:off x="583076" y="4830148"/>
            <a:ext cx="21197480" cy="3405869"/>
          </a:xfrm>
        </p:spPr>
        <p:txBody>
          <a:bodyPr wrap="square" anchor="ctr">
            <a:spAutoFit/>
          </a:bodyPr>
          <a:lstStyle>
            <a:lvl1pPr algn="ctr">
              <a:lnSpc>
                <a:spcPct val="85000"/>
              </a:lnSpc>
              <a:defRPr sz="12900" b="0" i="0" cap="none" baseline="0">
                <a:solidFill>
                  <a:schemeClr val="accent4"/>
                </a:solidFill>
                <a:latin typeface="+mj-lt"/>
              </a:defRPr>
            </a:lvl1pPr>
          </a:lstStyle>
          <a:p>
            <a:r>
              <a:rPr lang="en-GB" dirty="0"/>
              <a:t>Click to edit </a:t>
            </a:r>
            <a:br>
              <a:rPr lang="en-GB" dirty="0"/>
            </a:br>
            <a:r>
              <a:rPr lang="en-GB" dirty="0"/>
              <a:t>title style</a:t>
            </a:r>
          </a:p>
        </p:txBody>
      </p:sp>
    </p:spTree>
    <p:extLst>
      <p:ext uri="{BB962C8B-B14F-4D97-AF65-F5344CB8AC3E}">
        <p14:creationId xmlns:p14="http://schemas.microsoft.com/office/powerpoint/2010/main" val="179252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hightlight and image">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FF42828D-B53F-E84B-AC54-FC0475601184}"/>
              </a:ext>
            </a:extLst>
          </p:cNvPr>
          <p:cNvSpPr>
            <a:spLocks noGrp="1"/>
          </p:cNvSpPr>
          <p:nvPr>
            <p:ph type="pic" sz="quarter" idx="10"/>
          </p:nvPr>
        </p:nvSpPr>
        <p:spPr>
          <a:xfrm>
            <a:off x="0" y="0"/>
            <a:ext cx="12191207" cy="13716000"/>
          </a:xfrm>
          <a:noFill/>
        </p:spPr>
        <p:txBody>
          <a:bodyPr/>
          <a:lstStyle/>
          <a:p>
            <a:r>
              <a:rPr lang="en-GB"/>
              <a:t>Click icon to add picture</a:t>
            </a:r>
          </a:p>
        </p:txBody>
      </p:sp>
      <p:cxnSp>
        <p:nvCxnSpPr>
          <p:cNvPr id="13" name="Straight Connector 12">
            <a:extLst>
              <a:ext uri="{FF2B5EF4-FFF2-40B4-BE49-F238E27FC236}">
                <a16:creationId xmlns:a16="http://schemas.microsoft.com/office/drawing/2014/main" id="{A6E68839-7C33-D842-B092-1132BFE88D8C}"/>
              </a:ext>
            </a:extLst>
          </p:cNvPr>
          <p:cNvCxnSpPr>
            <a:cxnSpLocks/>
          </p:cNvCxnSpPr>
          <p:nvPr userDrawn="1"/>
        </p:nvCxnSpPr>
        <p:spPr>
          <a:xfrm>
            <a:off x="12191206" y="12566650"/>
            <a:ext cx="94730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F77D247-7D0A-E349-9294-91A0E5C2A93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1642050" y="12682549"/>
            <a:ext cx="1624309" cy="115108"/>
          </a:xfrm>
          <a:prstGeom prst="rect">
            <a:avLst/>
          </a:prstGeom>
        </p:spPr>
      </p:pic>
      <p:sp>
        <p:nvSpPr>
          <p:cNvPr id="3" name="Text Placeholder 2">
            <a:extLst>
              <a:ext uri="{FF2B5EF4-FFF2-40B4-BE49-F238E27FC236}">
                <a16:creationId xmlns:a16="http://schemas.microsoft.com/office/drawing/2014/main" id="{F06F0F29-CF34-5742-BF87-BD93D256921F}"/>
              </a:ext>
            </a:extLst>
          </p:cNvPr>
          <p:cNvSpPr>
            <a:spLocks noGrp="1"/>
          </p:cNvSpPr>
          <p:nvPr>
            <p:ph type="body" sz="quarter" idx="11"/>
          </p:nvPr>
        </p:nvSpPr>
        <p:spPr>
          <a:xfrm>
            <a:off x="13606901" y="1926771"/>
            <a:ext cx="8035149" cy="10440242"/>
          </a:xfrm>
        </p:spPr>
        <p:txBody>
          <a:bodyPr anchor="ctr"/>
          <a:lstStyle>
            <a:lvl1pPr>
              <a:lnSpc>
                <a:spcPct val="130000"/>
              </a:lnSpc>
              <a:defRPr sz="3800"/>
            </a:lvl1pPr>
            <a:lvl2pPr marL="0">
              <a:lnSpc>
                <a:spcPct val="130000"/>
              </a:lnSpc>
              <a:defRPr sz="3800"/>
            </a:lvl2pPr>
            <a:lvl3pPr>
              <a:lnSpc>
                <a:spcPct val="130000"/>
              </a:lnSpc>
              <a:defRPr sz="3800"/>
            </a:lvl3pPr>
            <a:lvl4pPr>
              <a:lnSpc>
                <a:spcPct val="130000"/>
              </a:lnSpc>
              <a:defRPr sz="3800"/>
            </a:lvl4pPr>
            <a:lvl5pPr>
              <a:lnSpc>
                <a:spcPct val="130000"/>
              </a:lnSpc>
              <a:defRPr sz="3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02802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883" y="1386458"/>
            <a:ext cx="9639301" cy="1649966"/>
          </a:xfrm>
          <a:prstGeom prst="rect">
            <a:avLst/>
          </a:prstGeom>
        </p:spPr>
        <p:txBody>
          <a:bodyPr vert="horz" lIns="0" tIns="0" rIns="0" bIns="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1341883" y="3101656"/>
            <a:ext cx="9639300" cy="617843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2" name="Straight Connector 11">
            <a:extLst>
              <a:ext uri="{FF2B5EF4-FFF2-40B4-BE49-F238E27FC236}">
                <a16:creationId xmlns:a16="http://schemas.microsoft.com/office/drawing/2014/main" id="{0EAF7E31-B46B-6440-B91E-B69686E62219}"/>
              </a:ext>
            </a:extLst>
          </p:cNvPr>
          <p:cNvCxnSpPr>
            <a:cxnSpLocks/>
          </p:cNvCxnSpPr>
          <p:nvPr userDrawn="1"/>
        </p:nvCxnSpPr>
        <p:spPr>
          <a:xfrm>
            <a:off x="-1" y="12566650"/>
            <a:ext cx="94564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E7988871-A64D-1A47-A386-5385EA7DC154}"/>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9434216" y="12682549"/>
            <a:ext cx="1624309" cy="115108"/>
          </a:xfrm>
          <a:prstGeom prst="rect">
            <a:avLst/>
          </a:prstGeom>
        </p:spPr>
      </p:pic>
    </p:spTree>
    <p:extLst>
      <p:ext uri="{BB962C8B-B14F-4D97-AF65-F5344CB8AC3E}">
        <p14:creationId xmlns:p14="http://schemas.microsoft.com/office/powerpoint/2010/main" val="512521631"/>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62" r:id="rId3"/>
    <p:sldLayoutId id="2147483673" r:id="rId4"/>
    <p:sldLayoutId id="2147483676" r:id="rId5"/>
    <p:sldLayoutId id="2147483675" r:id="rId6"/>
    <p:sldLayoutId id="2147483674" r:id="rId7"/>
    <p:sldLayoutId id="2147483677" r:id="rId8"/>
    <p:sldLayoutId id="2147483678" r:id="rId9"/>
    <p:sldLayoutId id="2147483679" r:id="rId10"/>
    <p:sldLayoutId id="2147483680" r:id="rId11"/>
    <p:sldLayoutId id="2147483672"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91" r:id="rId21"/>
    <p:sldLayoutId id="2147483692" r:id="rId22"/>
    <p:sldLayoutId id="2147483694" r:id="rId23"/>
    <p:sldLayoutId id="2147483695" r:id="rId24"/>
    <p:sldLayoutId id="2147483689" r:id="rId25"/>
    <p:sldLayoutId id="2147483690" r:id="rId26"/>
  </p:sldLayoutIdLst>
  <p:txStyles>
    <p:titleStyle>
      <a:lvl1pPr algn="l" defTabSz="1828709" rtl="0" eaLnBrk="1" latinLnBrk="0" hangingPunct="1">
        <a:lnSpc>
          <a:spcPct val="88000"/>
        </a:lnSpc>
        <a:spcBef>
          <a:spcPct val="0"/>
        </a:spcBef>
        <a:buNone/>
        <a:defRPr sz="3800" b="1" i="0" kern="1200" cap="all" baseline="0">
          <a:solidFill>
            <a:schemeClr val="tx1"/>
          </a:solidFill>
          <a:latin typeface="+mj-lt"/>
          <a:ea typeface="+mj-ea"/>
          <a:cs typeface="+mj-cs"/>
        </a:defRPr>
      </a:lvl1pPr>
    </p:titleStyle>
    <p:bodyStyle>
      <a:lvl1pPr marL="0" indent="0" algn="l" defTabSz="1828709" rtl="0" eaLnBrk="1" latinLnBrk="0" hangingPunct="1">
        <a:lnSpc>
          <a:spcPct val="150000"/>
        </a:lnSpc>
        <a:spcBef>
          <a:spcPts val="0"/>
        </a:spcBef>
        <a:buFont typeface="Arial" panose="020B0604020202020204" pitchFamily="34" charset="0"/>
        <a:buNone/>
        <a:tabLst/>
        <a:defRPr sz="2800" b="0" i="0" kern="1200">
          <a:solidFill>
            <a:schemeClr val="tx1"/>
          </a:solidFill>
          <a:latin typeface="+mn-lt"/>
          <a:ea typeface="+mn-ea"/>
          <a:cs typeface="+mn-cs"/>
        </a:defRPr>
      </a:lvl1pPr>
      <a:lvl2pPr marL="762000" indent="0" algn="l" defTabSz="1828709" rtl="0" eaLnBrk="1" latinLnBrk="0" hangingPunct="1">
        <a:lnSpc>
          <a:spcPct val="150000"/>
        </a:lnSpc>
        <a:spcBef>
          <a:spcPts val="0"/>
        </a:spcBef>
        <a:buFont typeface="Arial" panose="020B0604020202020204" pitchFamily="34" charset="0"/>
        <a:buNone/>
        <a:tabLst/>
        <a:defRPr sz="2800" b="0" i="0" kern="1200">
          <a:solidFill>
            <a:schemeClr val="tx1"/>
          </a:solidFill>
          <a:latin typeface="+mn-lt"/>
          <a:ea typeface="+mn-ea"/>
          <a:cs typeface="+mn-cs"/>
        </a:defRPr>
      </a:lvl2pPr>
      <a:lvl3pPr marL="0" indent="0" algn="l" defTabSz="1828709" rtl="0" eaLnBrk="1" latinLnBrk="0" hangingPunct="1">
        <a:lnSpc>
          <a:spcPct val="150000"/>
        </a:lnSpc>
        <a:spcBef>
          <a:spcPts val="0"/>
        </a:spcBef>
        <a:buFont typeface="Arial" panose="020B0604020202020204" pitchFamily="34" charset="0"/>
        <a:buNone/>
        <a:tabLst/>
        <a:defRPr sz="2800" b="1" i="0" kern="1200">
          <a:solidFill>
            <a:schemeClr val="tx1"/>
          </a:solidFill>
          <a:latin typeface="Erato" pitchFamily="2" charset="77"/>
          <a:ea typeface="+mn-ea"/>
          <a:cs typeface="+mn-cs"/>
        </a:defRPr>
      </a:lvl3pPr>
      <a:lvl4pPr marL="0" indent="0" algn="l" defTabSz="1828709" rtl="0" eaLnBrk="1" latinLnBrk="0" hangingPunct="1">
        <a:lnSpc>
          <a:spcPct val="150000"/>
        </a:lnSpc>
        <a:spcBef>
          <a:spcPts val="0"/>
        </a:spcBef>
        <a:buFont typeface="Arial" panose="020B0604020202020204" pitchFamily="34" charset="0"/>
        <a:buNone/>
        <a:tabLst/>
        <a:defRPr sz="2800" b="0" i="0" kern="1200">
          <a:solidFill>
            <a:schemeClr val="tx1"/>
          </a:solidFill>
          <a:latin typeface="+mn-lt"/>
          <a:ea typeface="+mn-ea"/>
          <a:cs typeface="+mn-cs"/>
        </a:defRPr>
      </a:lvl4pPr>
      <a:lvl5pPr marL="0" indent="0" algn="l" defTabSz="1828709" rtl="0" eaLnBrk="1" latinLnBrk="0" hangingPunct="1">
        <a:lnSpc>
          <a:spcPct val="150000"/>
        </a:lnSpc>
        <a:spcBef>
          <a:spcPts val="0"/>
        </a:spcBef>
        <a:buFont typeface="Arial" panose="020B0604020202020204" pitchFamily="34" charset="0"/>
        <a:buNone/>
        <a:tabLst/>
        <a:defRPr sz="2800" b="0" i="0" kern="1200">
          <a:solidFill>
            <a:schemeClr val="tx1"/>
          </a:solidFill>
          <a:latin typeface="+mn-lt"/>
          <a:ea typeface="+mn-ea"/>
          <a:cs typeface="+mn-cs"/>
        </a:defRPr>
      </a:lvl5pPr>
      <a:lvl6pPr marL="0" indent="0" algn="l" defTabSz="1828709" rtl="0" eaLnBrk="1" latinLnBrk="0" hangingPunct="1">
        <a:lnSpc>
          <a:spcPct val="150000"/>
        </a:lnSpc>
        <a:spcBef>
          <a:spcPts val="0"/>
        </a:spcBef>
        <a:buFont typeface="Arial" panose="020B0604020202020204" pitchFamily="34" charset="0"/>
        <a:buNone/>
        <a:defRPr sz="2800" kern="1200">
          <a:solidFill>
            <a:schemeClr val="tx1"/>
          </a:solidFill>
          <a:latin typeface="+mn-lt"/>
          <a:ea typeface="+mn-ea"/>
          <a:cs typeface="+mn-cs"/>
        </a:defRPr>
      </a:lvl6pPr>
      <a:lvl7pPr marL="0" indent="0" algn="l" defTabSz="1828709" rtl="0" eaLnBrk="1" latinLnBrk="0" hangingPunct="1">
        <a:lnSpc>
          <a:spcPct val="150000"/>
        </a:lnSpc>
        <a:spcBef>
          <a:spcPts val="0"/>
        </a:spcBef>
        <a:buFont typeface="Arial" panose="020B0604020202020204" pitchFamily="34" charset="0"/>
        <a:buNone/>
        <a:defRPr sz="2800" kern="1200">
          <a:solidFill>
            <a:schemeClr val="tx1"/>
          </a:solidFill>
          <a:latin typeface="+mn-lt"/>
          <a:ea typeface="+mn-ea"/>
          <a:cs typeface="+mn-cs"/>
        </a:defRPr>
      </a:lvl7pPr>
      <a:lvl8pPr marL="0" indent="0" algn="l" defTabSz="1828709" rtl="0" eaLnBrk="1" latinLnBrk="0" hangingPunct="1">
        <a:lnSpc>
          <a:spcPct val="150000"/>
        </a:lnSpc>
        <a:spcBef>
          <a:spcPts val="0"/>
        </a:spcBef>
        <a:buFont typeface="Arial" panose="020B0604020202020204" pitchFamily="34" charset="0"/>
        <a:buNone/>
        <a:defRPr sz="2800" kern="1200">
          <a:solidFill>
            <a:schemeClr val="tx1"/>
          </a:solidFill>
          <a:latin typeface="+mn-lt"/>
          <a:ea typeface="+mn-ea"/>
          <a:cs typeface="+mn-cs"/>
        </a:defRPr>
      </a:lvl8pPr>
      <a:lvl9pPr marL="0" indent="0" algn="l" defTabSz="1828709" rtl="0" eaLnBrk="1" latinLnBrk="0" hangingPunct="1">
        <a:lnSpc>
          <a:spcPct val="150000"/>
        </a:lnSpc>
        <a:spcBef>
          <a:spcPts val="0"/>
        </a:spcBef>
        <a:buFont typeface="Arial" panose="020B0604020202020204" pitchFamily="34" charset="0"/>
        <a:buNone/>
        <a:defRPr sz="28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guide id="5" orient="horz" pos="1598" userDrawn="1">
          <p15:clr>
            <a:srgbClr val="F26B43"/>
          </p15:clr>
        </p15:guide>
        <p15:guide id="7" orient="horz" pos="7789" userDrawn="1">
          <p15:clr>
            <a:srgbClr val="F26B43"/>
          </p15:clr>
        </p15:guide>
        <p15:guide id="8" orient="horz" pos="8062" userDrawn="1">
          <p15:clr>
            <a:srgbClr val="F26B43"/>
          </p15:clr>
        </p15:guide>
        <p15:guide id="9" pos="6943" userDrawn="1">
          <p15:clr>
            <a:srgbClr val="F26B43"/>
          </p15:clr>
        </p15:guide>
        <p15:guide id="10" pos="837" userDrawn="1">
          <p15:clr>
            <a:srgbClr val="F26B43"/>
          </p15:clr>
        </p15:guide>
        <p15:guide id="11" pos="146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g"/><Relationship Id="rId1" Type="http://schemas.openxmlformats.org/officeDocument/2006/relationships/slideLayout" Target="../slideLayouts/slideLayout2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http://www.mccarthyandstonefoundation.org/" TargetMode="External"/><Relationship Id="rId12"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6.jpe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6.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hyperlink" Target="https://www.sayervincent.co.uk/wp-content/uploads/2021/08/SV-MS-ReservesPolicies-July2015.pdf" TargetMode="External"/><Relationship Id="rId10" Type="http://schemas.openxmlformats.org/officeDocument/2006/relationships/image" Target="../media/image29.svg"/><Relationship Id="rId4" Type="http://schemas.openxmlformats.org/officeDocument/2006/relationships/hyperlink" Target="https://www.bayes.city.ac.uk/__data/assets/pdf_file/0008/422828/CCE-Cost-Recovery-Guide-Final-Version.pdf" TargetMode="Externa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DD2E8C87-767C-BDF9-36B3-6EEBBA692E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24382413" cy="13745388"/>
          </a:xfrm>
          <a:prstGeom prst="rect">
            <a:avLst/>
          </a:prstGeom>
        </p:spPr>
      </p:pic>
      <p:sp>
        <p:nvSpPr>
          <p:cNvPr id="5" name="TextBox 4">
            <a:extLst>
              <a:ext uri="{FF2B5EF4-FFF2-40B4-BE49-F238E27FC236}">
                <a16:creationId xmlns:a16="http://schemas.microsoft.com/office/drawing/2014/main" id="{D651F6AA-98EB-5469-2C7D-510F2A81ACAC}"/>
              </a:ext>
            </a:extLst>
          </p:cNvPr>
          <p:cNvSpPr txBox="1"/>
          <p:nvPr/>
        </p:nvSpPr>
        <p:spPr>
          <a:xfrm>
            <a:off x="351651" y="236999"/>
            <a:ext cx="10226592" cy="4585871"/>
          </a:xfrm>
          <a:prstGeom prst="rect">
            <a:avLst/>
          </a:prstGeom>
          <a:noFill/>
        </p:spPr>
        <p:txBody>
          <a:bodyPr wrap="square">
            <a:spAutoFit/>
          </a:bodyPr>
          <a:lstStyle/>
          <a:p>
            <a:r>
              <a:rPr lang="en-GB" sz="6600" b="0" i="0" u="none" strike="noStrike" dirty="0">
                <a:solidFill>
                  <a:schemeClr val="bg2"/>
                </a:solidFill>
                <a:effectLst/>
                <a:latin typeface="+mj-lt"/>
              </a:rPr>
              <a:t>MCCARTHY STONE FOUNDATION</a:t>
            </a:r>
            <a:endParaRPr lang="en-GB" sz="4000" b="0" i="0" u="none" strike="noStrike" dirty="0">
              <a:solidFill>
                <a:schemeClr val="bg2"/>
              </a:solidFill>
              <a:effectLst/>
              <a:latin typeface="+mj-lt"/>
            </a:endParaRPr>
          </a:p>
          <a:p>
            <a:endParaRPr lang="en-GB" sz="4000" b="0" i="0" u="none" strike="noStrike" dirty="0">
              <a:solidFill>
                <a:schemeClr val="bg2"/>
              </a:solidFill>
              <a:effectLst/>
              <a:latin typeface="+mj-lt"/>
            </a:endParaRPr>
          </a:p>
          <a:p>
            <a:r>
              <a:rPr lang="en-GB" sz="4000" b="0" i="0" u="none" strike="noStrike" dirty="0">
                <a:solidFill>
                  <a:schemeClr val="bg2"/>
                </a:solidFill>
                <a:effectLst/>
                <a:latin typeface="+mj-lt"/>
              </a:rPr>
              <a:t>Grant Funding in 2024</a:t>
            </a:r>
          </a:p>
          <a:p>
            <a:endParaRPr lang="en-GB" sz="4000" dirty="0">
              <a:solidFill>
                <a:schemeClr val="bg2"/>
              </a:solidFill>
              <a:latin typeface="+mj-lt"/>
            </a:endParaRPr>
          </a:p>
          <a:p>
            <a:r>
              <a:rPr lang="en-GB" sz="4000" b="0" i="0" u="none" strike="noStrike" dirty="0">
                <a:solidFill>
                  <a:schemeClr val="bg2"/>
                </a:solidFill>
                <a:effectLst/>
                <a:latin typeface="+mj-lt"/>
              </a:rPr>
              <a:t>Pre-application Webinar  </a:t>
            </a:r>
            <a:endParaRPr lang="en-US" sz="4000" dirty="0">
              <a:solidFill>
                <a:schemeClr val="bg2"/>
              </a:solidFill>
              <a:latin typeface="+mj-lt"/>
            </a:endParaRPr>
          </a:p>
        </p:txBody>
      </p:sp>
    </p:spTree>
    <p:extLst>
      <p:ext uri="{BB962C8B-B14F-4D97-AF65-F5344CB8AC3E}">
        <p14:creationId xmlns:p14="http://schemas.microsoft.com/office/powerpoint/2010/main" val="2562104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4C4E57-A9FC-394B-BEC1-33D310AD2B4B}"/>
              </a:ext>
            </a:extLst>
          </p:cNvPr>
          <p:cNvSpPr/>
          <p:nvPr/>
        </p:nvSpPr>
        <p:spPr>
          <a:xfrm>
            <a:off x="0" y="1751949"/>
            <a:ext cx="27674587" cy="315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E323A-176F-40B7-8EBC-CF551F139163}"/>
              </a:ext>
            </a:extLst>
          </p:cNvPr>
          <p:cNvSpPr txBox="1"/>
          <p:nvPr/>
        </p:nvSpPr>
        <p:spPr>
          <a:xfrm>
            <a:off x="984948" y="505911"/>
            <a:ext cx="16512638" cy="1785104"/>
          </a:xfrm>
          <a:prstGeom prst="rect">
            <a:avLst/>
          </a:prstGeom>
          <a:noFill/>
        </p:spPr>
        <p:txBody>
          <a:bodyPr wrap="square">
            <a:spAutoFit/>
          </a:bodyPr>
          <a:lstStyle/>
          <a:p>
            <a:r>
              <a:rPr lang="en-GB" sz="7000" b="0" i="0" u="none" strike="noStrike" dirty="0">
                <a:effectLst/>
                <a:latin typeface="+mj-lt"/>
              </a:rPr>
              <a:t>Top Tips </a:t>
            </a:r>
          </a:p>
          <a:p>
            <a:endParaRPr lang="en-GB" sz="4000" b="0" i="0" u="none" strike="noStrike" dirty="0">
              <a:solidFill>
                <a:srgbClr val="000000"/>
              </a:solidFill>
              <a:effectLst/>
              <a:latin typeface="+mj-lt"/>
            </a:endParaRPr>
          </a:p>
        </p:txBody>
      </p:sp>
      <p:pic>
        <p:nvPicPr>
          <p:cNvPr id="8" name="Picture 7" descr="Logo&#10;&#10;Description automatically generated with medium confidence">
            <a:extLst>
              <a:ext uri="{FF2B5EF4-FFF2-40B4-BE49-F238E27FC236}">
                <a16:creationId xmlns:a16="http://schemas.microsoft.com/office/drawing/2014/main" id="{D721B830-61F6-4637-8FEB-83704297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72" y="12250708"/>
            <a:ext cx="3089699" cy="813953"/>
          </a:xfrm>
          <a:prstGeom prst="rect">
            <a:avLst/>
          </a:prstGeom>
        </p:spPr>
      </p:pic>
      <p:sp>
        <p:nvSpPr>
          <p:cNvPr id="19" name="TextBox 18">
            <a:extLst>
              <a:ext uri="{FF2B5EF4-FFF2-40B4-BE49-F238E27FC236}">
                <a16:creationId xmlns:a16="http://schemas.microsoft.com/office/drawing/2014/main" id="{985E3E92-DA4C-1847-4052-5DE030855E49}"/>
              </a:ext>
            </a:extLst>
          </p:cNvPr>
          <p:cNvSpPr txBox="1"/>
          <p:nvPr/>
        </p:nvSpPr>
        <p:spPr>
          <a:xfrm>
            <a:off x="984948" y="2680835"/>
            <a:ext cx="22647562" cy="8956298"/>
          </a:xfrm>
          <a:prstGeom prst="rect">
            <a:avLst/>
          </a:prstGeom>
          <a:noFill/>
        </p:spPr>
        <p:txBody>
          <a:bodyPr wrap="square" rtlCol="0">
            <a:spAutoFit/>
          </a:bodyPr>
          <a:lstStyle/>
          <a:p>
            <a:r>
              <a:rPr lang="en-GB" dirty="0"/>
              <a:t>Every funding round we see some great examples of applications, and some less so. Here are a few top tips to help your application stand out for all the right reasons! </a:t>
            </a:r>
          </a:p>
          <a:p>
            <a:endParaRPr lang="en-GB" dirty="0"/>
          </a:p>
          <a:p>
            <a:pPr marL="742950" indent="-742950">
              <a:buFont typeface="+mj-lt"/>
              <a:buAutoNum type="arabicPeriod"/>
            </a:pPr>
            <a:r>
              <a:rPr lang="en-GB" dirty="0"/>
              <a:t>Be clear about what you do, the first thing we look for is that your proposed/current work aligns with our aims. </a:t>
            </a:r>
          </a:p>
          <a:p>
            <a:pPr marL="742950" indent="-742950">
              <a:buFont typeface="+mj-lt"/>
              <a:buAutoNum type="arabicPeriod"/>
            </a:pPr>
            <a:r>
              <a:rPr lang="en-GB" dirty="0"/>
              <a:t>Don’t cut and paste long sections from governing documents. Instead use a case for support or an edited section from another grant application. Everything we ask for should already be available to you. </a:t>
            </a:r>
          </a:p>
          <a:p>
            <a:pPr marL="742950" indent="-742950">
              <a:buFont typeface="+mj-lt"/>
              <a:buAutoNum type="arabicPeriod"/>
            </a:pPr>
            <a:r>
              <a:rPr lang="en-GB" dirty="0"/>
              <a:t>Use bullet points to keep your information concise but do give us enough to understand what you do and why the funds are needed. </a:t>
            </a:r>
          </a:p>
          <a:p>
            <a:pPr marL="742950" indent="-742950">
              <a:buFont typeface="+mj-lt"/>
              <a:buAutoNum type="arabicPeriod"/>
            </a:pPr>
            <a:r>
              <a:rPr lang="en-GB" dirty="0"/>
              <a:t>If applying for project funding, make sure your budget shows the true cost of the activity. </a:t>
            </a:r>
          </a:p>
          <a:p>
            <a:pPr marL="742950" indent="-742950">
              <a:buFont typeface="+mj-lt"/>
              <a:buAutoNum type="arabicPeriod"/>
            </a:pPr>
            <a:r>
              <a:rPr lang="en-GB" dirty="0"/>
              <a:t>If applying for core funding, your primary activity should align with the aims of our grant programme (so if you also support a mother/baby group, we wouldn’t be able to give you core funding). </a:t>
            </a:r>
          </a:p>
          <a:p>
            <a:pPr marL="742950" indent="-742950">
              <a:buFont typeface="+mj-lt"/>
              <a:buAutoNum type="arabicPeriod"/>
            </a:pPr>
            <a:r>
              <a:rPr lang="en-GB" dirty="0"/>
              <a:t>Don’t just write one or two lines per answer. </a:t>
            </a:r>
          </a:p>
          <a:p>
            <a:pPr marL="742950" indent="-742950">
              <a:buFont typeface="+mj-lt"/>
              <a:buAutoNum type="arabicPeriod"/>
            </a:pPr>
            <a:r>
              <a:rPr lang="en-GB" dirty="0"/>
              <a:t>If you find written applications challenging to complete, we are open to receiving your application in other ways. However, we do still require the same information to make a decision. </a:t>
            </a:r>
          </a:p>
          <a:p>
            <a:pPr marL="742950" indent="-742950">
              <a:buFont typeface="+mj-lt"/>
              <a:buAutoNum type="arabicPeriod"/>
            </a:pPr>
            <a:r>
              <a:rPr lang="en-GB" dirty="0"/>
              <a:t>Avoid jargon and abbreviations! </a:t>
            </a:r>
          </a:p>
        </p:txBody>
      </p:sp>
    </p:spTree>
    <p:extLst>
      <p:ext uri="{BB962C8B-B14F-4D97-AF65-F5344CB8AC3E}">
        <p14:creationId xmlns:p14="http://schemas.microsoft.com/office/powerpoint/2010/main" val="55573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4C4E57-A9FC-394B-BEC1-33D310AD2B4B}"/>
              </a:ext>
            </a:extLst>
          </p:cNvPr>
          <p:cNvSpPr/>
          <p:nvPr/>
        </p:nvSpPr>
        <p:spPr>
          <a:xfrm>
            <a:off x="0" y="1751949"/>
            <a:ext cx="27674587" cy="315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E323A-176F-40B7-8EBC-CF551F139163}"/>
              </a:ext>
            </a:extLst>
          </p:cNvPr>
          <p:cNvSpPr txBox="1"/>
          <p:nvPr/>
        </p:nvSpPr>
        <p:spPr>
          <a:xfrm>
            <a:off x="984948" y="505911"/>
            <a:ext cx="16512638" cy="1785104"/>
          </a:xfrm>
          <a:prstGeom prst="rect">
            <a:avLst/>
          </a:prstGeom>
          <a:noFill/>
        </p:spPr>
        <p:txBody>
          <a:bodyPr wrap="square">
            <a:spAutoFit/>
          </a:bodyPr>
          <a:lstStyle/>
          <a:p>
            <a:r>
              <a:rPr lang="en-GB" sz="7000" b="0" i="0" u="none" strike="noStrike" dirty="0">
                <a:effectLst/>
                <a:latin typeface="+mj-lt"/>
              </a:rPr>
              <a:t>How we assess applications </a:t>
            </a:r>
          </a:p>
          <a:p>
            <a:endParaRPr lang="en-GB" sz="4000" b="0" i="0" u="none" strike="noStrike" dirty="0">
              <a:solidFill>
                <a:srgbClr val="000000"/>
              </a:solidFill>
              <a:effectLst/>
              <a:latin typeface="+mj-lt"/>
            </a:endParaRPr>
          </a:p>
        </p:txBody>
      </p:sp>
      <p:pic>
        <p:nvPicPr>
          <p:cNvPr id="8" name="Picture 7" descr="Logo&#10;&#10;Description automatically generated with medium confidence">
            <a:extLst>
              <a:ext uri="{FF2B5EF4-FFF2-40B4-BE49-F238E27FC236}">
                <a16:creationId xmlns:a16="http://schemas.microsoft.com/office/drawing/2014/main" id="{D721B830-61F6-4637-8FEB-83704297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72" y="12250708"/>
            <a:ext cx="3089699" cy="813953"/>
          </a:xfrm>
          <a:prstGeom prst="rect">
            <a:avLst/>
          </a:prstGeom>
        </p:spPr>
      </p:pic>
      <p:sp>
        <p:nvSpPr>
          <p:cNvPr id="19" name="TextBox 18">
            <a:extLst>
              <a:ext uri="{FF2B5EF4-FFF2-40B4-BE49-F238E27FC236}">
                <a16:creationId xmlns:a16="http://schemas.microsoft.com/office/drawing/2014/main" id="{985E3E92-DA4C-1847-4052-5DE030855E49}"/>
              </a:ext>
            </a:extLst>
          </p:cNvPr>
          <p:cNvSpPr txBox="1"/>
          <p:nvPr/>
        </p:nvSpPr>
        <p:spPr>
          <a:xfrm>
            <a:off x="17048327" y="2583673"/>
            <a:ext cx="6744736" cy="8863965"/>
          </a:xfrm>
          <a:prstGeom prst="rect">
            <a:avLst/>
          </a:prstGeom>
          <a:noFill/>
        </p:spPr>
        <p:txBody>
          <a:bodyPr wrap="square" rtlCol="0">
            <a:spAutoFit/>
          </a:bodyPr>
          <a:lstStyle/>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2400" dirty="0"/>
              <a:t>Initial assessment is carried out by the Foundation team. At this stage we are looking at how your project aligns with our aims, your organisation profile, what you are proposing, and your budgets. </a:t>
            </a:r>
          </a:p>
          <a:p>
            <a:pPr marL="285750" indent="-285750">
              <a:buFont typeface="Arial" panose="020B0604020202020204" pitchFamily="34" charset="0"/>
              <a:buChar char="•"/>
            </a:pPr>
            <a:r>
              <a:rPr lang="en-GB" sz="2400" dirty="0"/>
              <a:t>Before shortlisting, we also carry out due diligence, where we look a bit deeper at your organisation, including your accounts. </a:t>
            </a:r>
          </a:p>
          <a:p>
            <a:pPr marL="285750" indent="-285750">
              <a:buFont typeface="Arial" panose="020B0604020202020204" pitchFamily="34" charset="0"/>
              <a:buChar char="•"/>
            </a:pPr>
            <a:r>
              <a:rPr lang="en-GB" sz="2400" dirty="0"/>
              <a:t>Around 15% of applications received are shortlisted for our Grants Sub-Committee, which consists of a representative from each region, two trustees, and the Foundation team. </a:t>
            </a:r>
          </a:p>
          <a:p>
            <a:pPr marL="285750" indent="-285750">
              <a:buFont typeface="Arial" panose="020B0604020202020204" pitchFamily="34" charset="0"/>
              <a:buChar char="•"/>
            </a:pPr>
            <a:r>
              <a:rPr lang="en-GB" sz="2400" dirty="0"/>
              <a:t>Applications are assessed against four criteria: focus, impact, risk organisation. They are scored and then discussed at a Sub-committee meeting. </a:t>
            </a:r>
          </a:p>
          <a:p>
            <a:pPr marL="285750" indent="-285750">
              <a:buFont typeface="Arial" panose="020B0604020202020204" pitchFamily="34" charset="0"/>
              <a:buChar char="•"/>
            </a:pPr>
            <a:r>
              <a:rPr lang="en-GB" sz="2400" dirty="0"/>
              <a:t>Regional representatives consider only applicants from their region, while Trustees and Foundation staff review all of them. </a:t>
            </a:r>
          </a:p>
          <a:p>
            <a:pPr marL="285750" indent="-285750">
              <a:buFont typeface="Arial" panose="020B0604020202020204" pitchFamily="34" charset="0"/>
              <a:buChar char="•"/>
            </a:pPr>
            <a:r>
              <a:rPr lang="en-GB" sz="2400" dirty="0"/>
              <a:t>A recommended shortlist is created – typically around 25 are put forwards for an award. </a:t>
            </a:r>
          </a:p>
          <a:p>
            <a:pPr marL="285750" indent="-285750">
              <a:buFont typeface="Arial" panose="020B0604020202020204" pitchFamily="34" charset="0"/>
              <a:buChar char="•"/>
            </a:pPr>
            <a:r>
              <a:rPr lang="en-GB" sz="2400" dirty="0"/>
              <a:t>The main trustee board reviews this list but does not see any other applications. </a:t>
            </a:r>
          </a:p>
        </p:txBody>
      </p:sp>
      <p:pic>
        <p:nvPicPr>
          <p:cNvPr id="2" name="Picture 1">
            <a:extLst>
              <a:ext uri="{FF2B5EF4-FFF2-40B4-BE49-F238E27FC236}">
                <a16:creationId xmlns:a16="http://schemas.microsoft.com/office/drawing/2014/main" id="{7F25B591-37CE-971E-E723-61A6C9999448}"/>
              </a:ext>
            </a:extLst>
          </p:cNvPr>
          <p:cNvPicPr>
            <a:picLocks noChangeAspect="1"/>
          </p:cNvPicPr>
          <p:nvPr/>
        </p:nvPicPr>
        <p:blipFill>
          <a:blip r:embed="rId4"/>
          <a:stretch>
            <a:fillRect/>
          </a:stretch>
        </p:blipFill>
        <p:spPr>
          <a:xfrm>
            <a:off x="56016" y="2291015"/>
            <a:ext cx="17081282" cy="10183448"/>
          </a:xfrm>
          <a:prstGeom prst="rect">
            <a:avLst/>
          </a:prstGeom>
        </p:spPr>
      </p:pic>
    </p:spTree>
    <p:extLst>
      <p:ext uri="{BB962C8B-B14F-4D97-AF65-F5344CB8AC3E}">
        <p14:creationId xmlns:p14="http://schemas.microsoft.com/office/powerpoint/2010/main" val="3054493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4C4E57-A9FC-394B-BEC1-33D310AD2B4B}"/>
              </a:ext>
            </a:extLst>
          </p:cNvPr>
          <p:cNvSpPr/>
          <p:nvPr/>
        </p:nvSpPr>
        <p:spPr>
          <a:xfrm>
            <a:off x="0" y="1751949"/>
            <a:ext cx="27674587" cy="315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E323A-176F-40B7-8EBC-CF551F139163}"/>
              </a:ext>
            </a:extLst>
          </p:cNvPr>
          <p:cNvSpPr txBox="1"/>
          <p:nvPr/>
        </p:nvSpPr>
        <p:spPr>
          <a:xfrm>
            <a:off x="984948" y="505911"/>
            <a:ext cx="16512638" cy="1785104"/>
          </a:xfrm>
          <a:prstGeom prst="rect">
            <a:avLst/>
          </a:prstGeom>
          <a:noFill/>
        </p:spPr>
        <p:txBody>
          <a:bodyPr wrap="square">
            <a:spAutoFit/>
          </a:bodyPr>
          <a:lstStyle/>
          <a:p>
            <a:r>
              <a:rPr lang="en-GB" sz="7000" b="0" i="0" u="none" strike="noStrike" dirty="0">
                <a:effectLst/>
                <a:latin typeface="+mj-lt"/>
              </a:rPr>
              <a:t>Timeline</a:t>
            </a:r>
          </a:p>
          <a:p>
            <a:endParaRPr lang="en-GB" sz="4000" b="0" i="0" u="none" strike="noStrike" dirty="0">
              <a:solidFill>
                <a:srgbClr val="000000"/>
              </a:solidFill>
              <a:effectLst/>
              <a:latin typeface="+mj-lt"/>
            </a:endParaRPr>
          </a:p>
        </p:txBody>
      </p:sp>
      <p:pic>
        <p:nvPicPr>
          <p:cNvPr id="8" name="Picture 7" descr="Logo&#10;&#10;Description automatically generated with medium confidence">
            <a:extLst>
              <a:ext uri="{FF2B5EF4-FFF2-40B4-BE49-F238E27FC236}">
                <a16:creationId xmlns:a16="http://schemas.microsoft.com/office/drawing/2014/main" id="{D721B830-61F6-4637-8FEB-83704297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72" y="12250708"/>
            <a:ext cx="3089699" cy="813953"/>
          </a:xfrm>
          <a:prstGeom prst="rect">
            <a:avLst/>
          </a:prstGeom>
        </p:spPr>
      </p:pic>
      <p:graphicFrame>
        <p:nvGraphicFramePr>
          <p:cNvPr id="2" name="Diagram 1">
            <a:extLst>
              <a:ext uri="{FF2B5EF4-FFF2-40B4-BE49-F238E27FC236}">
                <a16:creationId xmlns:a16="http://schemas.microsoft.com/office/drawing/2014/main" id="{4A2F54BA-D1A9-C0C0-E030-1FCDFEF36BAF}"/>
              </a:ext>
            </a:extLst>
          </p:cNvPr>
          <p:cNvGraphicFramePr/>
          <p:nvPr>
            <p:extLst>
              <p:ext uri="{D42A27DB-BD31-4B8C-83A1-F6EECF244321}">
                <p14:modId xmlns:p14="http://schemas.microsoft.com/office/powerpoint/2010/main" val="4010196903"/>
              </p:ext>
            </p:extLst>
          </p:nvPr>
        </p:nvGraphicFramePr>
        <p:xfrm>
          <a:off x="-387875" y="-90276"/>
          <a:ext cx="24770287" cy="13619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2303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583607F-A860-438B-B1BF-A1CA7EE00F76}"/>
              </a:ext>
            </a:extLst>
          </p:cNvPr>
          <p:cNvPicPr>
            <a:picLocks noGrp="1" noChangeAspect="1"/>
          </p:cNvPicPr>
          <p:nvPr>
            <p:ph type="pic" sz="quarter" idx="10"/>
          </p:nvPr>
        </p:nvPicPr>
        <p:blipFill>
          <a:blip r:embed="rId2"/>
          <a:srcRect/>
          <a:stretch/>
        </p:blipFill>
        <p:spPr>
          <a:xfrm>
            <a:off x="0" y="-24362"/>
            <a:ext cx="8157939" cy="6857990"/>
          </a:xfrm>
          <a:noFill/>
        </p:spPr>
      </p:pic>
      <p:pic>
        <p:nvPicPr>
          <p:cNvPr id="8" name="Picture 7">
            <a:extLst>
              <a:ext uri="{FF2B5EF4-FFF2-40B4-BE49-F238E27FC236}">
                <a16:creationId xmlns:a16="http://schemas.microsoft.com/office/drawing/2014/main" id="{7BC5CFA9-D715-44EF-8669-D1D8AF4E557E}"/>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12517886"/>
            <a:ext cx="4705003" cy="1198111"/>
          </a:xfrm>
          <a:prstGeom prst="rect">
            <a:avLst/>
          </a:prstGeom>
        </p:spPr>
      </p:pic>
      <p:pic>
        <p:nvPicPr>
          <p:cNvPr id="3" name="Picture 2" descr="An older person holding a baby&#10;&#10;Description automatically generated">
            <a:extLst>
              <a:ext uri="{FF2B5EF4-FFF2-40B4-BE49-F238E27FC236}">
                <a16:creationId xmlns:a16="http://schemas.microsoft.com/office/drawing/2014/main" id="{85042860-5CC4-AFE6-6C50-72D5B574BC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7940" y="0"/>
            <a:ext cx="8147768" cy="6243906"/>
          </a:xfrm>
          <a:prstGeom prst="rect">
            <a:avLst/>
          </a:prstGeom>
        </p:spPr>
      </p:pic>
      <p:pic>
        <p:nvPicPr>
          <p:cNvPr id="17" name="Picture 16" descr="A group of people sitting in chairs&#10;&#10;Description automatically generated with low confidence">
            <a:extLst>
              <a:ext uri="{FF2B5EF4-FFF2-40B4-BE49-F238E27FC236}">
                <a16:creationId xmlns:a16="http://schemas.microsoft.com/office/drawing/2014/main" id="{7DBE3B96-F8BB-5B50-F4DF-92A24F5979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05708" y="0"/>
            <a:ext cx="8124328" cy="6093246"/>
          </a:xfrm>
          <a:prstGeom prst="rect">
            <a:avLst/>
          </a:prstGeom>
        </p:spPr>
      </p:pic>
      <p:pic>
        <p:nvPicPr>
          <p:cNvPr id="19" name="Picture 18" descr="A picture containing text, indoor, person, ceiling&#10;&#10;Description automatically generated">
            <a:extLst>
              <a:ext uri="{FF2B5EF4-FFF2-40B4-BE49-F238E27FC236}">
                <a16:creationId xmlns:a16="http://schemas.microsoft.com/office/drawing/2014/main" id="{A9370513-1172-1F52-F919-BCBF45AC5A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586863" y="5925101"/>
            <a:ext cx="5843173" cy="6577240"/>
          </a:xfrm>
          <a:prstGeom prst="rect">
            <a:avLst/>
          </a:prstGeom>
        </p:spPr>
      </p:pic>
      <p:pic>
        <p:nvPicPr>
          <p:cNvPr id="11" name="Picture 10" descr="A picture containing person, old&#10;&#10;Description automatically generated">
            <a:extLst>
              <a:ext uri="{FF2B5EF4-FFF2-40B4-BE49-F238E27FC236}">
                <a16:creationId xmlns:a16="http://schemas.microsoft.com/office/drawing/2014/main" id="{26487290-2994-85B7-F2DC-CCFC637D45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925101"/>
            <a:ext cx="9864790" cy="6577240"/>
          </a:xfrm>
          <a:prstGeom prst="rect">
            <a:avLst/>
          </a:prstGeom>
        </p:spPr>
      </p:pic>
      <p:pic>
        <p:nvPicPr>
          <p:cNvPr id="13" name="Picture 12" descr="A picture containing tree, outdoor, person, people&#10;&#10;Description automatically generated">
            <a:extLst>
              <a:ext uri="{FF2B5EF4-FFF2-40B4-BE49-F238E27FC236}">
                <a16:creationId xmlns:a16="http://schemas.microsoft.com/office/drawing/2014/main" id="{01DBC68A-B96D-4721-BF8E-868DE11E8B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17208" y="5925100"/>
            <a:ext cx="8769655" cy="6577241"/>
          </a:xfrm>
          <a:prstGeom prst="rect">
            <a:avLst/>
          </a:prstGeom>
        </p:spPr>
      </p:pic>
      <p:sp>
        <p:nvSpPr>
          <p:cNvPr id="2" name="TextBox 1">
            <a:extLst>
              <a:ext uri="{FF2B5EF4-FFF2-40B4-BE49-F238E27FC236}">
                <a16:creationId xmlns:a16="http://schemas.microsoft.com/office/drawing/2014/main" id="{CE57BCB4-0F22-18EB-49DA-20FEE118964B}"/>
              </a:ext>
            </a:extLst>
          </p:cNvPr>
          <p:cNvSpPr txBox="1"/>
          <p:nvPr/>
        </p:nvSpPr>
        <p:spPr>
          <a:xfrm>
            <a:off x="8157939" y="4355441"/>
            <a:ext cx="8109796" cy="1569660"/>
          </a:xfrm>
          <a:prstGeom prst="rect">
            <a:avLst/>
          </a:prstGeom>
          <a:solidFill>
            <a:schemeClr val="accent6">
              <a:lumMod val="85000"/>
              <a:alpha val="65000"/>
            </a:schemeClr>
          </a:solidFill>
        </p:spPr>
        <p:txBody>
          <a:bodyPr wrap="square" rtlCol="0">
            <a:spAutoFit/>
          </a:bodyPr>
          <a:lstStyle/>
          <a:p>
            <a:pPr algn="ctr"/>
            <a:r>
              <a:rPr lang="en-GB" sz="9600" dirty="0"/>
              <a:t>Questions</a:t>
            </a:r>
          </a:p>
        </p:txBody>
      </p:sp>
    </p:spTree>
    <p:extLst>
      <p:ext uri="{BB962C8B-B14F-4D97-AF65-F5344CB8AC3E}">
        <p14:creationId xmlns:p14="http://schemas.microsoft.com/office/powerpoint/2010/main" val="103713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8EC89F-A664-44D9-AA66-08E69EF79732}"/>
              </a:ext>
            </a:extLst>
          </p:cNvPr>
          <p:cNvSpPr txBox="1"/>
          <p:nvPr/>
        </p:nvSpPr>
        <p:spPr>
          <a:xfrm>
            <a:off x="1218754" y="2518528"/>
            <a:ext cx="9596391" cy="6871240"/>
          </a:xfrm>
          <a:prstGeom prst="rect">
            <a:avLst/>
          </a:prstGeom>
          <a:noFill/>
        </p:spPr>
        <p:txBody>
          <a:bodyPr wrap="square" rtlCol="0">
            <a:spAutoFit/>
          </a:bodyPr>
          <a:lstStyle/>
          <a:p>
            <a:pPr marL="514350" indent="-514350">
              <a:lnSpc>
                <a:spcPct val="200000"/>
              </a:lnSpc>
              <a:buAutoNum type="arabicPeriod"/>
            </a:pPr>
            <a:r>
              <a:rPr lang="en-GB" sz="2800" b="1" dirty="0"/>
              <a:t>About our Foundation </a:t>
            </a:r>
          </a:p>
          <a:p>
            <a:pPr marL="514350" indent="-514350">
              <a:lnSpc>
                <a:spcPct val="200000"/>
              </a:lnSpc>
              <a:buAutoNum type="arabicPeriod"/>
            </a:pPr>
            <a:r>
              <a:rPr lang="en-GB" sz="2800" b="1" dirty="0"/>
              <a:t>Our Vision, Mission and Values </a:t>
            </a:r>
          </a:p>
          <a:p>
            <a:pPr marL="514350" indent="-514350">
              <a:lnSpc>
                <a:spcPct val="200000"/>
              </a:lnSpc>
              <a:buAutoNum type="arabicPeriod"/>
            </a:pPr>
            <a:r>
              <a:rPr lang="en-GB" sz="2800" b="1" dirty="0"/>
              <a:t>Our 2024 Programmes </a:t>
            </a:r>
          </a:p>
          <a:p>
            <a:pPr marL="514350" indent="-514350">
              <a:lnSpc>
                <a:spcPct val="200000"/>
              </a:lnSpc>
              <a:buAutoNum type="arabicPeriod"/>
            </a:pPr>
            <a:r>
              <a:rPr lang="en-GB" sz="2800" b="1" dirty="0"/>
              <a:t>Grant Guidance </a:t>
            </a:r>
          </a:p>
          <a:p>
            <a:pPr marL="514350" indent="-514350">
              <a:lnSpc>
                <a:spcPct val="200000"/>
              </a:lnSpc>
              <a:buAutoNum type="arabicPeriod"/>
            </a:pPr>
            <a:r>
              <a:rPr lang="en-GB" sz="2800" b="1" dirty="0"/>
              <a:t>Top Tips</a:t>
            </a:r>
          </a:p>
          <a:p>
            <a:pPr marL="514350" indent="-514350">
              <a:lnSpc>
                <a:spcPct val="200000"/>
              </a:lnSpc>
              <a:buAutoNum type="arabicPeriod"/>
            </a:pPr>
            <a:r>
              <a:rPr lang="en-GB" sz="2800" b="1" dirty="0"/>
              <a:t>Timeline</a:t>
            </a:r>
          </a:p>
          <a:p>
            <a:pPr marL="514350" indent="-514350">
              <a:lnSpc>
                <a:spcPct val="200000"/>
              </a:lnSpc>
              <a:buAutoNum type="arabicPeriod"/>
            </a:pPr>
            <a:r>
              <a:rPr lang="en-GB" sz="2800" b="1" dirty="0"/>
              <a:t>FAQs (success rates, how we assess etc) </a:t>
            </a:r>
          </a:p>
          <a:p>
            <a:pPr marL="514350" indent="-514350">
              <a:lnSpc>
                <a:spcPct val="200000"/>
              </a:lnSpc>
              <a:buAutoNum type="arabicPeriod"/>
            </a:pPr>
            <a:r>
              <a:rPr lang="en-GB" sz="2800" b="1" dirty="0"/>
              <a:t>Questions </a:t>
            </a:r>
          </a:p>
        </p:txBody>
      </p:sp>
      <p:pic>
        <p:nvPicPr>
          <p:cNvPr id="6" name="Picture 5" descr="Two women smiling at a table&#10;&#10;Description automatically generated">
            <a:extLst>
              <a:ext uri="{FF2B5EF4-FFF2-40B4-BE49-F238E27FC236}">
                <a16:creationId xmlns:a16="http://schemas.microsoft.com/office/drawing/2014/main" id="{876EA770-C28C-69EC-894B-DBD898240E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1" y="0"/>
            <a:ext cx="12974465" cy="13716000"/>
          </a:xfrm>
          <a:prstGeom prst="rect">
            <a:avLst/>
          </a:prstGeom>
        </p:spPr>
      </p:pic>
      <p:sp>
        <p:nvSpPr>
          <p:cNvPr id="8" name="TextBox 7">
            <a:extLst>
              <a:ext uri="{FF2B5EF4-FFF2-40B4-BE49-F238E27FC236}">
                <a16:creationId xmlns:a16="http://schemas.microsoft.com/office/drawing/2014/main" id="{283B29B0-9847-9E70-C2E4-CDD03975921C}"/>
              </a:ext>
            </a:extLst>
          </p:cNvPr>
          <p:cNvSpPr txBox="1"/>
          <p:nvPr/>
        </p:nvSpPr>
        <p:spPr>
          <a:xfrm>
            <a:off x="399011" y="12818225"/>
            <a:ext cx="8379229" cy="646331"/>
          </a:xfrm>
          <a:prstGeom prst="rect">
            <a:avLst/>
          </a:prstGeom>
          <a:noFill/>
        </p:spPr>
        <p:txBody>
          <a:bodyPr wrap="square" rtlCol="0">
            <a:spAutoFit/>
          </a:bodyPr>
          <a:lstStyle/>
          <a:p>
            <a:r>
              <a:rPr lang="en-GB" sz="1200" dirty="0"/>
              <a:t>Cover image courtesy of Time to Talk Befriending. Copyright Matthew J Thomas </a:t>
            </a:r>
          </a:p>
          <a:p>
            <a:endParaRPr lang="en-GB" sz="1200" dirty="0"/>
          </a:p>
          <a:p>
            <a:r>
              <a:rPr lang="en-GB" sz="1200" dirty="0"/>
              <a:t>Right: Image courtesy of Switchboard </a:t>
            </a:r>
          </a:p>
        </p:txBody>
      </p:sp>
    </p:spTree>
    <p:extLst>
      <p:ext uri="{BB962C8B-B14F-4D97-AF65-F5344CB8AC3E}">
        <p14:creationId xmlns:p14="http://schemas.microsoft.com/office/powerpoint/2010/main" val="277920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990BAF-3193-422D-A978-D060D16103D0}"/>
              </a:ext>
            </a:extLst>
          </p:cNvPr>
          <p:cNvSpPr/>
          <p:nvPr/>
        </p:nvSpPr>
        <p:spPr>
          <a:xfrm>
            <a:off x="0" y="1454863"/>
            <a:ext cx="14507214" cy="151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logo&#10;&#10;Description automatically generated">
            <a:extLst>
              <a:ext uri="{FF2B5EF4-FFF2-40B4-BE49-F238E27FC236}">
                <a16:creationId xmlns:a16="http://schemas.microsoft.com/office/drawing/2014/main" id="{EB764815-2B90-413F-BBEF-EA31D10E75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17097" y="12291198"/>
            <a:ext cx="2834640" cy="746760"/>
          </a:xfrm>
          <a:prstGeom prst="rect">
            <a:avLst/>
          </a:prstGeom>
        </p:spPr>
      </p:pic>
      <p:sp>
        <p:nvSpPr>
          <p:cNvPr id="9" name="TextBox 8">
            <a:extLst>
              <a:ext uri="{FF2B5EF4-FFF2-40B4-BE49-F238E27FC236}">
                <a16:creationId xmlns:a16="http://schemas.microsoft.com/office/drawing/2014/main" id="{8EF0090B-47A1-4F62-B996-B3B353C531B0}"/>
              </a:ext>
            </a:extLst>
          </p:cNvPr>
          <p:cNvSpPr txBox="1"/>
          <p:nvPr/>
        </p:nvSpPr>
        <p:spPr>
          <a:xfrm>
            <a:off x="690855" y="2490896"/>
            <a:ext cx="11465322" cy="1200329"/>
          </a:xfrm>
          <a:prstGeom prst="rect">
            <a:avLst/>
          </a:prstGeom>
          <a:noFill/>
        </p:spPr>
        <p:txBody>
          <a:bodyPr wrap="square" rtlCol="0">
            <a:spAutoFit/>
          </a:bodyPr>
          <a:lstStyle/>
          <a:p>
            <a:r>
              <a:rPr lang="en-GB" b="1" dirty="0"/>
              <a:t>Our</a:t>
            </a:r>
            <a:r>
              <a:rPr lang="en-GB" b="1" dirty="0">
                <a:solidFill>
                  <a:srgbClr val="7030A0"/>
                </a:solidFill>
              </a:rPr>
              <a:t> </a:t>
            </a:r>
            <a:r>
              <a:rPr lang="en-GB" b="1" i="1" dirty="0">
                <a:solidFill>
                  <a:srgbClr val="7030A0"/>
                </a:solidFill>
              </a:rPr>
              <a:t>vision</a:t>
            </a:r>
            <a:r>
              <a:rPr lang="en-GB" b="1" dirty="0">
                <a:solidFill>
                  <a:srgbClr val="7030A0"/>
                </a:solidFill>
              </a:rPr>
              <a:t> </a:t>
            </a:r>
            <a:r>
              <a:rPr lang="en-GB" b="1" dirty="0"/>
              <a:t>is a society where older people are valued, connected and engaged with their communities. </a:t>
            </a:r>
          </a:p>
        </p:txBody>
      </p:sp>
      <p:sp>
        <p:nvSpPr>
          <p:cNvPr id="10" name="TextBox 9">
            <a:extLst>
              <a:ext uri="{FF2B5EF4-FFF2-40B4-BE49-F238E27FC236}">
                <a16:creationId xmlns:a16="http://schemas.microsoft.com/office/drawing/2014/main" id="{C8866D78-837F-4F62-996D-9F26F512D0C6}"/>
              </a:ext>
            </a:extLst>
          </p:cNvPr>
          <p:cNvSpPr txBox="1"/>
          <p:nvPr/>
        </p:nvSpPr>
        <p:spPr>
          <a:xfrm>
            <a:off x="690855" y="4463589"/>
            <a:ext cx="12334237" cy="1754326"/>
          </a:xfrm>
          <a:prstGeom prst="rect">
            <a:avLst/>
          </a:prstGeom>
          <a:noFill/>
        </p:spPr>
        <p:txBody>
          <a:bodyPr wrap="square" rtlCol="0">
            <a:spAutoFit/>
          </a:bodyPr>
          <a:lstStyle/>
          <a:p>
            <a:r>
              <a:rPr lang="en-GB" b="1" dirty="0"/>
              <a:t>Our </a:t>
            </a:r>
            <a:r>
              <a:rPr lang="en-GB" b="1" i="1" dirty="0">
                <a:solidFill>
                  <a:srgbClr val="7030A0"/>
                </a:solidFill>
              </a:rPr>
              <a:t>mission</a:t>
            </a:r>
            <a:r>
              <a:rPr lang="en-GB" b="1" dirty="0"/>
              <a:t> is to help grassroots charities and community groups support older people by engaging the McCarthy Stone Group, People, Customers, and Partners. </a:t>
            </a:r>
          </a:p>
        </p:txBody>
      </p:sp>
      <p:sp>
        <p:nvSpPr>
          <p:cNvPr id="11" name="TextBox 10">
            <a:extLst>
              <a:ext uri="{FF2B5EF4-FFF2-40B4-BE49-F238E27FC236}">
                <a16:creationId xmlns:a16="http://schemas.microsoft.com/office/drawing/2014/main" id="{7FD0C571-84EB-41F9-B9D2-EF5B1DEDA51B}"/>
              </a:ext>
            </a:extLst>
          </p:cNvPr>
          <p:cNvSpPr txBox="1"/>
          <p:nvPr/>
        </p:nvSpPr>
        <p:spPr>
          <a:xfrm>
            <a:off x="725884" y="6858000"/>
            <a:ext cx="11485899" cy="3970318"/>
          </a:xfrm>
          <a:prstGeom prst="rect">
            <a:avLst/>
          </a:prstGeom>
          <a:noFill/>
        </p:spPr>
        <p:txBody>
          <a:bodyPr wrap="square" rtlCol="0">
            <a:spAutoFit/>
          </a:bodyPr>
          <a:lstStyle/>
          <a:p>
            <a:r>
              <a:rPr lang="en-GB" b="1" dirty="0"/>
              <a:t>Our </a:t>
            </a:r>
            <a:r>
              <a:rPr lang="en-GB" b="1" i="1" dirty="0">
                <a:solidFill>
                  <a:srgbClr val="7030A0"/>
                </a:solidFill>
              </a:rPr>
              <a:t>values</a:t>
            </a:r>
            <a:r>
              <a:rPr lang="en-GB" b="1" dirty="0"/>
              <a:t> are: </a:t>
            </a:r>
          </a:p>
          <a:p>
            <a:pPr marL="571500" indent="-571500">
              <a:buFont typeface="Arial" panose="020B0604020202020204" pitchFamily="34" charset="0"/>
              <a:buChar char="•"/>
            </a:pPr>
            <a:endParaRPr lang="en-GB" b="1" dirty="0"/>
          </a:p>
          <a:p>
            <a:pPr marL="571500" indent="-571500">
              <a:buFont typeface="Arial" panose="020B0604020202020204" pitchFamily="34" charset="0"/>
              <a:buChar char="•"/>
            </a:pPr>
            <a:r>
              <a:rPr lang="en-GB" b="1" dirty="0"/>
              <a:t>We are positive about ageing</a:t>
            </a:r>
          </a:p>
          <a:p>
            <a:pPr marL="571500" indent="-571500">
              <a:buFont typeface="Arial" panose="020B0604020202020204" pitchFamily="34" charset="0"/>
              <a:buChar char="•"/>
            </a:pPr>
            <a:endParaRPr lang="en-GB" b="1" dirty="0"/>
          </a:p>
          <a:p>
            <a:pPr marL="571500" indent="-571500">
              <a:buFont typeface="Arial" panose="020B0604020202020204" pitchFamily="34" charset="0"/>
              <a:buChar char="•"/>
            </a:pPr>
            <a:r>
              <a:rPr lang="en-GB" b="1" dirty="0"/>
              <a:t>We are transparent and accountable</a:t>
            </a:r>
          </a:p>
          <a:p>
            <a:pPr marL="571500" indent="-571500">
              <a:buFont typeface="Arial" panose="020B0604020202020204" pitchFamily="34" charset="0"/>
              <a:buChar char="•"/>
            </a:pPr>
            <a:endParaRPr lang="en-GB" b="1" dirty="0"/>
          </a:p>
          <a:p>
            <a:pPr marL="571500" indent="-571500">
              <a:buFont typeface="Arial" panose="020B0604020202020204" pitchFamily="34" charset="0"/>
              <a:buChar char="•"/>
            </a:pPr>
            <a:r>
              <a:rPr lang="en-GB" b="1" dirty="0"/>
              <a:t>We are committed to improvement </a:t>
            </a:r>
          </a:p>
        </p:txBody>
      </p:sp>
      <p:pic>
        <p:nvPicPr>
          <p:cNvPr id="7" name="Picture 6" descr="A group of women in a room&#10;&#10;Description automatically generated">
            <a:extLst>
              <a:ext uri="{FF2B5EF4-FFF2-40B4-BE49-F238E27FC236}">
                <a16:creationId xmlns:a16="http://schemas.microsoft.com/office/drawing/2014/main" id="{28A36945-D21C-48AA-5235-E92FAECD44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15594" y="1"/>
            <a:ext cx="10510404" cy="7913716"/>
          </a:xfrm>
          <a:prstGeom prst="rect">
            <a:avLst/>
          </a:prstGeom>
        </p:spPr>
      </p:pic>
      <p:sp>
        <p:nvSpPr>
          <p:cNvPr id="13" name="TextBox 12">
            <a:extLst>
              <a:ext uri="{FF2B5EF4-FFF2-40B4-BE49-F238E27FC236}">
                <a16:creationId xmlns:a16="http://schemas.microsoft.com/office/drawing/2014/main" id="{13852CCC-3A6E-BFC2-6B76-32EDBDC2255C}"/>
              </a:ext>
            </a:extLst>
          </p:cNvPr>
          <p:cNvSpPr txBox="1"/>
          <p:nvPr/>
        </p:nvSpPr>
        <p:spPr>
          <a:xfrm>
            <a:off x="13915594" y="8033752"/>
            <a:ext cx="6524001" cy="276999"/>
          </a:xfrm>
          <a:prstGeom prst="rect">
            <a:avLst/>
          </a:prstGeom>
          <a:noFill/>
        </p:spPr>
        <p:txBody>
          <a:bodyPr wrap="square" rtlCol="0">
            <a:spAutoFit/>
          </a:bodyPr>
          <a:lstStyle/>
          <a:p>
            <a:r>
              <a:rPr lang="en-GB" sz="1200" dirty="0"/>
              <a:t>Image courtesy of The Together Project at Appleby </a:t>
            </a:r>
            <a:r>
              <a:rPr lang="en-GB" sz="1200" dirty="0" err="1"/>
              <a:t>Almshouse</a:t>
            </a:r>
            <a:r>
              <a:rPr lang="en-GB" sz="1200" dirty="0"/>
              <a:t> in Southwark </a:t>
            </a:r>
          </a:p>
        </p:txBody>
      </p:sp>
      <p:sp>
        <p:nvSpPr>
          <p:cNvPr id="15" name="TextBox 14">
            <a:extLst>
              <a:ext uri="{FF2B5EF4-FFF2-40B4-BE49-F238E27FC236}">
                <a16:creationId xmlns:a16="http://schemas.microsoft.com/office/drawing/2014/main" id="{4F916D28-DA3E-92D9-8F8C-10EA678974A0}"/>
              </a:ext>
            </a:extLst>
          </p:cNvPr>
          <p:cNvSpPr txBox="1"/>
          <p:nvPr/>
        </p:nvSpPr>
        <p:spPr>
          <a:xfrm>
            <a:off x="14135406" y="8680562"/>
            <a:ext cx="10070780" cy="2677656"/>
          </a:xfrm>
          <a:prstGeom prst="rect">
            <a:avLst/>
          </a:prstGeom>
          <a:noFill/>
        </p:spPr>
        <p:txBody>
          <a:bodyPr wrap="square">
            <a:spAutoFit/>
          </a:bodyPr>
          <a:lstStyle/>
          <a:p>
            <a:r>
              <a:rPr lang="en-GB" sz="2400" b="1" dirty="0">
                <a:ea typeface="Calibri" panose="020F0502020204030204" pitchFamily="34" charset="0"/>
              </a:rPr>
              <a:t>“</a:t>
            </a:r>
            <a:r>
              <a:rPr lang="en-GB" sz="2400" b="1" dirty="0">
                <a:effectLst/>
                <a:ea typeface="Calibri" panose="020F0502020204030204" pitchFamily="34" charset="0"/>
              </a:rPr>
              <a:t>We're so delighted that McCarthy Stone Foundation has supported us for a second year. By funding our office, they have provided much-needed stability to our organisation and supported our ambitious growth plans for 2024, which will see us roll out our intergenerational Songs &amp; Smiles programme across London.”</a:t>
            </a:r>
          </a:p>
          <a:p>
            <a:endParaRPr lang="en-GB" sz="2400" b="1" dirty="0">
              <a:ea typeface="Calibri" panose="020F0502020204030204" pitchFamily="34" charset="0"/>
            </a:endParaRPr>
          </a:p>
          <a:p>
            <a:r>
              <a:rPr lang="en-GB" sz="2400" b="1" dirty="0">
                <a:effectLst/>
                <a:ea typeface="Calibri" panose="020F0502020204030204" pitchFamily="34" charset="0"/>
              </a:rPr>
              <a:t>Louise Goulden, CEO, The Together Project </a:t>
            </a:r>
          </a:p>
        </p:txBody>
      </p:sp>
      <p:sp>
        <p:nvSpPr>
          <p:cNvPr id="2" name="TextBox 1">
            <a:extLst>
              <a:ext uri="{FF2B5EF4-FFF2-40B4-BE49-F238E27FC236}">
                <a16:creationId xmlns:a16="http://schemas.microsoft.com/office/drawing/2014/main" id="{E3A162A3-4737-7617-A996-93F137DDE9EF}"/>
              </a:ext>
            </a:extLst>
          </p:cNvPr>
          <p:cNvSpPr txBox="1"/>
          <p:nvPr/>
        </p:nvSpPr>
        <p:spPr>
          <a:xfrm>
            <a:off x="725884" y="505303"/>
            <a:ext cx="9670875" cy="707886"/>
          </a:xfrm>
          <a:prstGeom prst="rect">
            <a:avLst/>
          </a:prstGeom>
          <a:noFill/>
        </p:spPr>
        <p:txBody>
          <a:bodyPr wrap="square" rtlCol="0">
            <a:spAutoFit/>
          </a:bodyPr>
          <a:lstStyle/>
          <a:p>
            <a:r>
              <a:rPr lang="en-GB" sz="4000" dirty="0">
                <a:latin typeface="+mj-lt"/>
              </a:rPr>
              <a:t>Our Vision, Mission and Values</a:t>
            </a:r>
          </a:p>
        </p:txBody>
      </p:sp>
      <p:sp>
        <p:nvSpPr>
          <p:cNvPr id="3" name="TextBox 2">
            <a:extLst>
              <a:ext uri="{FF2B5EF4-FFF2-40B4-BE49-F238E27FC236}">
                <a16:creationId xmlns:a16="http://schemas.microsoft.com/office/drawing/2014/main" id="{5A84AD60-4A37-6977-99DF-39E3230ABEA9}"/>
              </a:ext>
            </a:extLst>
          </p:cNvPr>
          <p:cNvSpPr txBox="1"/>
          <p:nvPr/>
        </p:nvSpPr>
        <p:spPr>
          <a:xfrm>
            <a:off x="389162" y="12639996"/>
            <a:ext cx="17730887" cy="795924"/>
          </a:xfrm>
          <a:prstGeom prst="rect">
            <a:avLst/>
          </a:prstGeom>
          <a:noFill/>
        </p:spPr>
        <p:txBody>
          <a:bodyPr wrap="square" rtlCol="0">
            <a:spAutoFit/>
          </a:bodyPr>
          <a:lstStyle/>
          <a:p>
            <a:pPr>
              <a:lnSpc>
                <a:spcPct val="150000"/>
              </a:lnSpc>
            </a:pPr>
            <a:r>
              <a:rPr lang="en-GB" sz="1600" b="1" dirty="0"/>
              <a:t>We are an independent registered Charitable Incorporated Organisation (CIO) in England and Wales reg no. 1191504, governed by a board of volunteer trustees, from McCarthy Stone and ‘independent’ members from outside the organisation. The Foundation delivers on its charitable purposes through grant making, project support and employer supported volunteering. </a:t>
            </a:r>
          </a:p>
        </p:txBody>
      </p:sp>
    </p:spTree>
    <p:extLst>
      <p:ext uri="{BB962C8B-B14F-4D97-AF65-F5344CB8AC3E}">
        <p14:creationId xmlns:p14="http://schemas.microsoft.com/office/powerpoint/2010/main" val="305136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4A4BC2E-5F51-0B4C-A603-807665CE5D7F}"/>
              </a:ext>
            </a:extLst>
          </p:cNvPr>
          <p:cNvSpPr txBox="1"/>
          <p:nvPr/>
        </p:nvSpPr>
        <p:spPr>
          <a:xfrm>
            <a:off x="15872223" y="4779268"/>
            <a:ext cx="2781537" cy="954107"/>
          </a:xfrm>
          <a:prstGeom prst="rect">
            <a:avLst/>
          </a:prstGeom>
          <a:noFill/>
        </p:spPr>
        <p:txBody>
          <a:bodyPr wrap="square" rtlCol="0">
            <a:spAutoFit/>
          </a:bodyPr>
          <a:lstStyle/>
          <a:p>
            <a:pPr algn="ctr"/>
            <a:r>
              <a:rPr lang="en-GB" sz="2800" b="1" dirty="0">
                <a:latin typeface="+mj-lt"/>
              </a:rPr>
              <a:t>Paul Teverson</a:t>
            </a:r>
          </a:p>
          <a:p>
            <a:pPr algn="ctr"/>
            <a:r>
              <a:rPr lang="en-GB" sz="2800" b="1" dirty="0"/>
              <a:t>Trustee</a:t>
            </a:r>
          </a:p>
        </p:txBody>
      </p:sp>
      <p:sp>
        <p:nvSpPr>
          <p:cNvPr id="20" name="TextBox 19">
            <a:extLst>
              <a:ext uri="{FF2B5EF4-FFF2-40B4-BE49-F238E27FC236}">
                <a16:creationId xmlns:a16="http://schemas.microsoft.com/office/drawing/2014/main" id="{474C18D9-BFA7-4C75-BE21-3572A4D12562}"/>
              </a:ext>
            </a:extLst>
          </p:cNvPr>
          <p:cNvSpPr txBox="1"/>
          <p:nvPr/>
        </p:nvSpPr>
        <p:spPr>
          <a:xfrm>
            <a:off x="12798264" y="4749366"/>
            <a:ext cx="3113701" cy="954107"/>
          </a:xfrm>
          <a:prstGeom prst="rect">
            <a:avLst/>
          </a:prstGeom>
          <a:noFill/>
        </p:spPr>
        <p:txBody>
          <a:bodyPr wrap="square" rtlCol="0">
            <a:spAutoFit/>
          </a:bodyPr>
          <a:lstStyle/>
          <a:p>
            <a:pPr algn="ctr"/>
            <a:r>
              <a:rPr lang="en-GB" sz="2800" b="1" dirty="0">
                <a:latin typeface="+mj-lt"/>
              </a:rPr>
              <a:t>Paula Jordan </a:t>
            </a:r>
          </a:p>
          <a:p>
            <a:pPr algn="ctr"/>
            <a:r>
              <a:rPr lang="en-GB" sz="2800" b="1" dirty="0"/>
              <a:t>Chair</a:t>
            </a:r>
          </a:p>
        </p:txBody>
      </p:sp>
      <p:pic>
        <p:nvPicPr>
          <p:cNvPr id="2050" name="Picture 2">
            <a:extLst>
              <a:ext uri="{FF2B5EF4-FFF2-40B4-BE49-F238E27FC236}">
                <a16:creationId xmlns:a16="http://schemas.microsoft.com/office/drawing/2014/main" id="{BCA49C0D-D62A-49F2-903B-7857894809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61984" y="295177"/>
            <a:ext cx="3032595" cy="435300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881B78EC-A0D6-4839-8172-459886FF3E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21244" y="440352"/>
            <a:ext cx="2828571" cy="420783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EFFAD19A-5164-4690-8A7C-A0BF4BC1DB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3093" y="1724507"/>
            <a:ext cx="3411131" cy="556162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0337061-046D-4E68-9514-2C1744E1F92C}"/>
              </a:ext>
            </a:extLst>
          </p:cNvPr>
          <p:cNvSpPr txBox="1"/>
          <p:nvPr/>
        </p:nvSpPr>
        <p:spPr>
          <a:xfrm>
            <a:off x="18683847" y="4773754"/>
            <a:ext cx="3113701" cy="954107"/>
          </a:xfrm>
          <a:prstGeom prst="rect">
            <a:avLst/>
          </a:prstGeom>
          <a:noFill/>
        </p:spPr>
        <p:txBody>
          <a:bodyPr wrap="square" rtlCol="0">
            <a:spAutoFit/>
          </a:bodyPr>
          <a:lstStyle/>
          <a:p>
            <a:pPr algn="ctr"/>
            <a:r>
              <a:rPr lang="en-GB" sz="2800" b="1" dirty="0">
                <a:latin typeface="+mj-lt"/>
              </a:rPr>
              <a:t>Martin Edwards</a:t>
            </a:r>
          </a:p>
          <a:p>
            <a:pPr algn="ctr"/>
            <a:r>
              <a:rPr lang="en-GB" sz="2800" b="1" dirty="0"/>
              <a:t>Trustee</a:t>
            </a:r>
          </a:p>
        </p:txBody>
      </p:sp>
      <p:sp>
        <p:nvSpPr>
          <p:cNvPr id="29" name="TextBox 28">
            <a:extLst>
              <a:ext uri="{FF2B5EF4-FFF2-40B4-BE49-F238E27FC236}">
                <a16:creationId xmlns:a16="http://schemas.microsoft.com/office/drawing/2014/main" id="{84CBEF81-12BB-411F-9148-4C121D6F3331}"/>
              </a:ext>
            </a:extLst>
          </p:cNvPr>
          <p:cNvSpPr txBox="1"/>
          <p:nvPr/>
        </p:nvSpPr>
        <p:spPr>
          <a:xfrm>
            <a:off x="4426348" y="3905155"/>
            <a:ext cx="7699980" cy="1261884"/>
          </a:xfrm>
          <a:prstGeom prst="rect">
            <a:avLst/>
          </a:prstGeom>
          <a:noFill/>
        </p:spPr>
        <p:txBody>
          <a:bodyPr wrap="square" rtlCol="0">
            <a:spAutoFit/>
          </a:bodyPr>
          <a:lstStyle/>
          <a:p>
            <a:pPr algn="ctr"/>
            <a:r>
              <a:rPr lang="en-GB" sz="2800" b="1" dirty="0">
                <a:latin typeface="+mj-lt"/>
              </a:rPr>
              <a:t>Graeme Marsh</a:t>
            </a:r>
          </a:p>
          <a:p>
            <a:pPr algn="ctr"/>
            <a:r>
              <a:rPr lang="en-GB" sz="2400" b="1" dirty="0"/>
              <a:t>Head of Foundation</a:t>
            </a:r>
          </a:p>
          <a:p>
            <a:pPr algn="ctr"/>
            <a:r>
              <a:rPr lang="en-GB" sz="2400" b="1" dirty="0"/>
              <a:t>Graeme.marsh@mccarthyandstone-foundation.org.uk</a:t>
            </a:r>
          </a:p>
        </p:txBody>
      </p:sp>
      <p:pic>
        <p:nvPicPr>
          <p:cNvPr id="15" name="Picture 14" descr="A picture containing logo&#10;&#10;Description automatically generated">
            <a:extLst>
              <a:ext uri="{FF2B5EF4-FFF2-40B4-BE49-F238E27FC236}">
                <a16:creationId xmlns:a16="http://schemas.microsoft.com/office/drawing/2014/main" id="{5EAD6773-2826-4F51-AECD-1C32202DE5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6566" y="12238972"/>
            <a:ext cx="2834640" cy="746760"/>
          </a:xfrm>
          <a:prstGeom prst="rect">
            <a:avLst/>
          </a:prstGeom>
        </p:spPr>
      </p:pic>
      <p:sp>
        <p:nvSpPr>
          <p:cNvPr id="2" name="TextBox 1">
            <a:extLst>
              <a:ext uri="{FF2B5EF4-FFF2-40B4-BE49-F238E27FC236}">
                <a16:creationId xmlns:a16="http://schemas.microsoft.com/office/drawing/2014/main" id="{C5DE6D0E-842E-46CF-9902-D0F178BB4339}"/>
              </a:ext>
            </a:extLst>
          </p:cNvPr>
          <p:cNvSpPr txBox="1"/>
          <p:nvPr/>
        </p:nvSpPr>
        <p:spPr>
          <a:xfrm>
            <a:off x="674681" y="376325"/>
            <a:ext cx="9670875" cy="830997"/>
          </a:xfrm>
          <a:prstGeom prst="rect">
            <a:avLst/>
          </a:prstGeom>
          <a:noFill/>
        </p:spPr>
        <p:txBody>
          <a:bodyPr wrap="square" rtlCol="0">
            <a:spAutoFit/>
          </a:bodyPr>
          <a:lstStyle/>
          <a:p>
            <a:r>
              <a:rPr lang="en-GB" sz="4800" cap="all" dirty="0">
                <a:latin typeface="+mj-lt"/>
              </a:rPr>
              <a:t>Our Team and </a:t>
            </a:r>
            <a:r>
              <a:rPr lang="en-GB" sz="4800" cap="all" dirty="0" err="1">
                <a:latin typeface="+mj-lt"/>
              </a:rPr>
              <a:t>TRustees</a:t>
            </a:r>
            <a:endParaRPr lang="en-GB" sz="4800" cap="all" dirty="0">
              <a:latin typeface="+mj-lt"/>
            </a:endParaRPr>
          </a:p>
        </p:txBody>
      </p:sp>
      <p:pic>
        <p:nvPicPr>
          <p:cNvPr id="5" name="Picture 4">
            <a:extLst>
              <a:ext uri="{FF2B5EF4-FFF2-40B4-BE49-F238E27FC236}">
                <a16:creationId xmlns:a16="http://schemas.microsoft.com/office/drawing/2014/main" id="{D1CDF4D9-A8DE-4B5F-B55A-E74DA511054B}"/>
              </a:ext>
            </a:extLst>
          </p:cNvPr>
          <p:cNvPicPr>
            <a:picLocks noChangeAspect="1"/>
          </p:cNvPicPr>
          <p:nvPr/>
        </p:nvPicPr>
        <p:blipFill>
          <a:blip r:embed="rId6"/>
          <a:stretch>
            <a:fillRect/>
          </a:stretch>
        </p:blipFill>
        <p:spPr>
          <a:xfrm flipH="1">
            <a:off x="18865932" y="440352"/>
            <a:ext cx="3032594" cy="4207833"/>
          </a:xfrm>
          <a:prstGeom prst="rect">
            <a:avLst/>
          </a:prstGeom>
        </p:spPr>
      </p:pic>
      <p:sp>
        <p:nvSpPr>
          <p:cNvPr id="4" name="TextBox 3">
            <a:extLst>
              <a:ext uri="{FF2B5EF4-FFF2-40B4-BE49-F238E27FC236}">
                <a16:creationId xmlns:a16="http://schemas.microsoft.com/office/drawing/2014/main" id="{94384706-1E35-462A-91C4-631DAD60A9A1}"/>
              </a:ext>
            </a:extLst>
          </p:cNvPr>
          <p:cNvSpPr txBox="1"/>
          <p:nvPr/>
        </p:nvSpPr>
        <p:spPr>
          <a:xfrm>
            <a:off x="13982007" y="11887200"/>
            <a:ext cx="9343506" cy="646331"/>
          </a:xfrm>
          <a:prstGeom prst="rect">
            <a:avLst/>
          </a:prstGeom>
          <a:noFill/>
        </p:spPr>
        <p:txBody>
          <a:bodyPr wrap="square" rtlCol="0">
            <a:spAutoFit/>
          </a:bodyPr>
          <a:lstStyle/>
          <a:p>
            <a:pPr algn="ctr"/>
            <a:r>
              <a:rPr lang="en-GB" u="sng" dirty="0">
                <a:hlinkClick r:id="rId7"/>
              </a:rPr>
              <a:t>www.mccarthystonefoundation.org</a:t>
            </a:r>
            <a:endParaRPr lang="en-GB" u="sng" dirty="0"/>
          </a:p>
        </p:txBody>
      </p:sp>
      <p:pic>
        <p:nvPicPr>
          <p:cNvPr id="9" name="Picture 8" descr="A picture containing person&#10;&#10;Description automatically generated">
            <a:extLst>
              <a:ext uri="{FF2B5EF4-FFF2-40B4-BE49-F238E27FC236}">
                <a16:creationId xmlns:a16="http://schemas.microsoft.com/office/drawing/2014/main" id="{BF653F53-4B53-46B9-9420-3E1807137E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368293" y="5167040"/>
            <a:ext cx="6277624" cy="5392376"/>
          </a:xfrm>
          <a:prstGeom prst="rect">
            <a:avLst/>
          </a:prstGeom>
        </p:spPr>
      </p:pic>
      <p:sp>
        <p:nvSpPr>
          <p:cNvPr id="21" name="TextBox 20">
            <a:extLst>
              <a:ext uri="{FF2B5EF4-FFF2-40B4-BE49-F238E27FC236}">
                <a16:creationId xmlns:a16="http://schemas.microsoft.com/office/drawing/2014/main" id="{C6B48997-D527-47F3-944D-9BC154B3603B}"/>
              </a:ext>
            </a:extLst>
          </p:cNvPr>
          <p:cNvSpPr txBox="1"/>
          <p:nvPr/>
        </p:nvSpPr>
        <p:spPr>
          <a:xfrm>
            <a:off x="17132999" y="10173842"/>
            <a:ext cx="2781537" cy="954107"/>
          </a:xfrm>
          <a:prstGeom prst="rect">
            <a:avLst/>
          </a:prstGeom>
          <a:noFill/>
        </p:spPr>
        <p:txBody>
          <a:bodyPr wrap="square" rtlCol="0">
            <a:spAutoFit/>
          </a:bodyPr>
          <a:lstStyle/>
          <a:p>
            <a:pPr algn="ctr"/>
            <a:r>
              <a:rPr lang="en-GB" sz="2800" b="1" dirty="0">
                <a:latin typeface="+mj-lt"/>
              </a:rPr>
              <a:t>Sarah Allport</a:t>
            </a:r>
          </a:p>
          <a:p>
            <a:pPr algn="ctr"/>
            <a:r>
              <a:rPr lang="en-GB" sz="2800" b="1" dirty="0"/>
              <a:t>Trustee</a:t>
            </a:r>
          </a:p>
        </p:txBody>
      </p:sp>
      <p:pic>
        <p:nvPicPr>
          <p:cNvPr id="12" name="Picture 11" descr="A person with the arms crossed&#10;&#10;Description automatically generated with medium confidence">
            <a:extLst>
              <a:ext uri="{FF2B5EF4-FFF2-40B4-BE49-F238E27FC236}">
                <a16:creationId xmlns:a16="http://schemas.microsoft.com/office/drawing/2014/main" id="{6F7F5215-E04A-FB8F-286D-D6D5B7E82A3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05052" y="440352"/>
            <a:ext cx="2781537" cy="4207832"/>
          </a:xfrm>
          <a:prstGeom prst="rect">
            <a:avLst/>
          </a:prstGeom>
        </p:spPr>
      </p:pic>
      <p:pic>
        <p:nvPicPr>
          <p:cNvPr id="14" name="Picture 13" descr="A picture containing person&#10;&#10;Description automatically generated">
            <a:extLst>
              <a:ext uri="{FF2B5EF4-FFF2-40B4-BE49-F238E27FC236}">
                <a16:creationId xmlns:a16="http://schemas.microsoft.com/office/drawing/2014/main" id="{274DF962-7000-EA0F-FAA6-975A2FCA66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958798" y="5313004"/>
            <a:ext cx="3284156" cy="4645199"/>
          </a:xfrm>
          <a:prstGeom prst="rect">
            <a:avLst/>
          </a:prstGeom>
        </p:spPr>
      </p:pic>
      <p:sp>
        <p:nvSpPr>
          <p:cNvPr id="16" name="TextBox 15">
            <a:extLst>
              <a:ext uri="{FF2B5EF4-FFF2-40B4-BE49-F238E27FC236}">
                <a16:creationId xmlns:a16="http://schemas.microsoft.com/office/drawing/2014/main" id="{1B37E640-F8DA-DD4C-571F-5265A4796011}"/>
              </a:ext>
            </a:extLst>
          </p:cNvPr>
          <p:cNvSpPr txBox="1"/>
          <p:nvPr/>
        </p:nvSpPr>
        <p:spPr>
          <a:xfrm>
            <a:off x="21600876" y="4779268"/>
            <a:ext cx="2781537" cy="954107"/>
          </a:xfrm>
          <a:prstGeom prst="rect">
            <a:avLst/>
          </a:prstGeom>
          <a:noFill/>
        </p:spPr>
        <p:txBody>
          <a:bodyPr wrap="square" rtlCol="0">
            <a:spAutoFit/>
          </a:bodyPr>
          <a:lstStyle/>
          <a:p>
            <a:pPr algn="ctr"/>
            <a:r>
              <a:rPr lang="en-GB" sz="2800" b="1" dirty="0">
                <a:latin typeface="+mj-lt"/>
              </a:rPr>
              <a:t>Liz Marsh</a:t>
            </a:r>
          </a:p>
          <a:p>
            <a:pPr algn="ctr"/>
            <a:r>
              <a:rPr lang="en-GB" sz="2800" b="1" dirty="0"/>
              <a:t>Trustee</a:t>
            </a:r>
          </a:p>
        </p:txBody>
      </p:sp>
      <p:sp>
        <p:nvSpPr>
          <p:cNvPr id="17" name="TextBox 16">
            <a:extLst>
              <a:ext uri="{FF2B5EF4-FFF2-40B4-BE49-F238E27FC236}">
                <a16:creationId xmlns:a16="http://schemas.microsoft.com/office/drawing/2014/main" id="{B88CA490-412E-D8C3-8ABD-7759FBA5A573}"/>
              </a:ext>
            </a:extLst>
          </p:cNvPr>
          <p:cNvSpPr txBox="1"/>
          <p:nvPr/>
        </p:nvSpPr>
        <p:spPr>
          <a:xfrm>
            <a:off x="20318617" y="10143916"/>
            <a:ext cx="2781537" cy="954107"/>
          </a:xfrm>
          <a:prstGeom prst="rect">
            <a:avLst/>
          </a:prstGeom>
          <a:noFill/>
        </p:spPr>
        <p:txBody>
          <a:bodyPr wrap="square" rtlCol="0">
            <a:spAutoFit/>
          </a:bodyPr>
          <a:lstStyle/>
          <a:p>
            <a:pPr algn="ctr"/>
            <a:r>
              <a:rPr lang="en-GB" sz="2800" b="1" dirty="0">
                <a:latin typeface="+mj-lt"/>
              </a:rPr>
              <a:t>Dr Kim Smith</a:t>
            </a:r>
          </a:p>
          <a:p>
            <a:pPr algn="ctr"/>
            <a:r>
              <a:rPr lang="en-GB" sz="2800" b="1" dirty="0"/>
              <a:t>Trustee</a:t>
            </a:r>
          </a:p>
        </p:txBody>
      </p:sp>
      <p:sp>
        <p:nvSpPr>
          <p:cNvPr id="18" name="TextBox 17">
            <a:extLst>
              <a:ext uri="{FF2B5EF4-FFF2-40B4-BE49-F238E27FC236}">
                <a16:creationId xmlns:a16="http://schemas.microsoft.com/office/drawing/2014/main" id="{A57E31A3-2B08-348D-2555-B6488DC6510B}"/>
              </a:ext>
            </a:extLst>
          </p:cNvPr>
          <p:cNvSpPr txBox="1"/>
          <p:nvPr/>
        </p:nvSpPr>
        <p:spPr>
          <a:xfrm>
            <a:off x="4234224" y="9165166"/>
            <a:ext cx="7985778" cy="1261884"/>
          </a:xfrm>
          <a:prstGeom prst="rect">
            <a:avLst/>
          </a:prstGeom>
          <a:noFill/>
        </p:spPr>
        <p:txBody>
          <a:bodyPr wrap="square" rtlCol="0">
            <a:spAutoFit/>
          </a:bodyPr>
          <a:lstStyle/>
          <a:p>
            <a:pPr algn="ctr"/>
            <a:r>
              <a:rPr lang="en-GB" sz="2800" b="1" dirty="0">
                <a:latin typeface="+mj-lt"/>
              </a:rPr>
              <a:t>Julia Laister</a:t>
            </a:r>
          </a:p>
          <a:p>
            <a:pPr algn="ctr"/>
            <a:r>
              <a:rPr lang="en-GB" sz="2400" b="1" dirty="0"/>
              <a:t>Foundation Coordinator</a:t>
            </a:r>
          </a:p>
          <a:p>
            <a:pPr algn="ctr"/>
            <a:r>
              <a:rPr lang="en-GB" sz="2400" b="1" dirty="0"/>
              <a:t>Julia.laister@mccarthyandstone-foundation.org.uk</a:t>
            </a:r>
          </a:p>
        </p:txBody>
      </p:sp>
      <p:pic>
        <p:nvPicPr>
          <p:cNvPr id="8" name="Picture 7" descr="A person with the arms crossed&#10;&#10;Description automatically generated with medium confidence">
            <a:extLst>
              <a:ext uri="{FF2B5EF4-FFF2-40B4-BE49-F238E27FC236}">
                <a16:creationId xmlns:a16="http://schemas.microsoft.com/office/drawing/2014/main" id="{915BB4A6-0BAD-EF9E-F4EE-52F8D1E3F1F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4681" y="7443407"/>
            <a:ext cx="3764996" cy="4705403"/>
          </a:xfrm>
          <a:prstGeom prst="rect">
            <a:avLst/>
          </a:prstGeom>
          <a:scene3d>
            <a:camera prst="orthographicFront">
              <a:rot lat="0" lon="10799999" rev="0"/>
            </a:camera>
            <a:lightRig rig="threePt" dir="t"/>
          </a:scene3d>
        </p:spPr>
      </p:pic>
      <p:sp>
        <p:nvSpPr>
          <p:cNvPr id="6" name="TextBox 5">
            <a:extLst>
              <a:ext uri="{FF2B5EF4-FFF2-40B4-BE49-F238E27FC236}">
                <a16:creationId xmlns:a16="http://schemas.microsoft.com/office/drawing/2014/main" id="{869FA9BB-1CCB-C0C4-D64A-4EDAE4A1D1DE}"/>
              </a:ext>
            </a:extLst>
          </p:cNvPr>
          <p:cNvSpPr txBox="1"/>
          <p:nvPr/>
        </p:nvSpPr>
        <p:spPr>
          <a:xfrm>
            <a:off x="13914056" y="10173841"/>
            <a:ext cx="2781537" cy="954107"/>
          </a:xfrm>
          <a:prstGeom prst="rect">
            <a:avLst/>
          </a:prstGeom>
          <a:noFill/>
        </p:spPr>
        <p:txBody>
          <a:bodyPr wrap="square" rtlCol="0">
            <a:spAutoFit/>
          </a:bodyPr>
          <a:lstStyle/>
          <a:p>
            <a:pPr algn="ctr"/>
            <a:r>
              <a:rPr lang="en-GB" sz="2800" b="1" dirty="0">
                <a:latin typeface="+mj-lt"/>
              </a:rPr>
              <a:t>Fiona Carleton</a:t>
            </a:r>
          </a:p>
          <a:p>
            <a:pPr algn="ctr"/>
            <a:r>
              <a:rPr lang="en-GB" sz="2800" b="1" dirty="0"/>
              <a:t>Trustee</a:t>
            </a:r>
          </a:p>
        </p:txBody>
      </p:sp>
      <p:cxnSp>
        <p:nvCxnSpPr>
          <p:cNvPr id="7" name="Straight Connector 6">
            <a:extLst>
              <a:ext uri="{FF2B5EF4-FFF2-40B4-BE49-F238E27FC236}">
                <a16:creationId xmlns:a16="http://schemas.microsoft.com/office/drawing/2014/main" id="{326BDE3F-422E-73B5-21B5-ABA1BD39044C}"/>
              </a:ext>
            </a:extLst>
          </p:cNvPr>
          <p:cNvCxnSpPr>
            <a:cxnSpLocks/>
          </p:cNvCxnSpPr>
          <p:nvPr/>
        </p:nvCxnSpPr>
        <p:spPr>
          <a:xfrm flipV="1">
            <a:off x="0" y="1355079"/>
            <a:ext cx="12191206" cy="72978"/>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028" name="Picture 4">
            <a:extLst>
              <a:ext uri="{FF2B5EF4-FFF2-40B4-BE49-F238E27FC236}">
                <a16:creationId xmlns:a16="http://schemas.microsoft.com/office/drawing/2014/main" id="{AE59CC19-DCDD-4FCA-900A-8279DE3CC4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98972" y="6151049"/>
            <a:ext cx="3134557" cy="380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45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60DC50C-33A7-4385-9AD0-1A50FD04C61A}"/>
              </a:ext>
            </a:extLst>
          </p:cNvPr>
          <p:cNvSpPr txBox="1">
            <a:spLocks/>
          </p:cNvSpPr>
          <p:nvPr/>
        </p:nvSpPr>
        <p:spPr>
          <a:xfrm>
            <a:off x="-1382616" y="390595"/>
            <a:ext cx="10869282" cy="631005"/>
          </a:xfrm>
          <a:prstGeom prst="rect">
            <a:avLst/>
          </a:prstGeom>
        </p:spPr>
        <p:txBody>
          <a:bodyPr/>
          <a:lstStyle>
            <a:lvl1pPr algn="l" defTabSz="1828709" rtl="0" eaLnBrk="1" latinLnBrk="0" hangingPunct="1">
              <a:lnSpc>
                <a:spcPct val="88000"/>
              </a:lnSpc>
              <a:spcBef>
                <a:spcPct val="0"/>
              </a:spcBef>
              <a:buNone/>
              <a:defRPr sz="3800" b="1" i="0" kern="1200" cap="all" baseline="0">
                <a:solidFill>
                  <a:schemeClr val="tx1"/>
                </a:solidFill>
                <a:latin typeface="+mj-lt"/>
                <a:ea typeface="+mj-ea"/>
                <a:cs typeface="+mj-cs"/>
              </a:defRPr>
            </a:lvl1pPr>
          </a:lstStyle>
          <a:p>
            <a:pPr algn="ctr"/>
            <a:r>
              <a:rPr lang="en-GB" sz="5400" dirty="0"/>
              <a:t>Our work so far</a:t>
            </a:r>
          </a:p>
        </p:txBody>
      </p:sp>
      <p:sp>
        <p:nvSpPr>
          <p:cNvPr id="6" name="TextBox 5">
            <a:extLst>
              <a:ext uri="{FF2B5EF4-FFF2-40B4-BE49-F238E27FC236}">
                <a16:creationId xmlns:a16="http://schemas.microsoft.com/office/drawing/2014/main" id="{C8566B7C-7035-4F9A-B768-F655AB2039E7}"/>
              </a:ext>
            </a:extLst>
          </p:cNvPr>
          <p:cNvSpPr txBox="1"/>
          <p:nvPr/>
        </p:nvSpPr>
        <p:spPr>
          <a:xfrm>
            <a:off x="3969489" y="2129542"/>
            <a:ext cx="16443434" cy="1446550"/>
          </a:xfrm>
          <a:prstGeom prst="rect">
            <a:avLst/>
          </a:prstGeom>
          <a:noFill/>
        </p:spPr>
        <p:txBody>
          <a:bodyPr wrap="square" rtlCol="0">
            <a:spAutoFit/>
          </a:bodyPr>
          <a:lstStyle/>
          <a:p>
            <a:r>
              <a:rPr lang="en-GB" sz="4400" dirty="0"/>
              <a:t>Since launching we have supported over 415 charitable causes across the country, awarding over £860,000 of funds. </a:t>
            </a:r>
          </a:p>
        </p:txBody>
      </p:sp>
      <p:pic>
        <p:nvPicPr>
          <p:cNvPr id="2" name="Picture 1">
            <a:extLst>
              <a:ext uri="{FF2B5EF4-FFF2-40B4-BE49-F238E27FC236}">
                <a16:creationId xmlns:a16="http://schemas.microsoft.com/office/drawing/2014/main" id="{3F14B6ED-463E-62C5-C64D-2079F6095E90}"/>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9428456" y="12294324"/>
            <a:ext cx="4717474" cy="1160267"/>
          </a:xfrm>
          <a:prstGeom prst="rect">
            <a:avLst/>
          </a:prstGeom>
        </p:spPr>
      </p:pic>
      <p:cxnSp>
        <p:nvCxnSpPr>
          <p:cNvPr id="8" name="Straight Connector 7">
            <a:extLst>
              <a:ext uri="{FF2B5EF4-FFF2-40B4-BE49-F238E27FC236}">
                <a16:creationId xmlns:a16="http://schemas.microsoft.com/office/drawing/2014/main" id="{5C09175E-3B5B-A564-2518-101BDD4CF62E}"/>
              </a:ext>
            </a:extLst>
          </p:cNvPr>
          <p:cNvCxnSpPr/>
          <p:nvPr/>
        </p:nvCxnSpPr>
        <p:spPr>
          <a:xfrm>
            <a:off x="0" y="1428057"/>
            <a:ext cx="25056000" cy="0"/>
          </a:xfrm>
          <a:prstGeom prst="line">
            <a:avLst/>
          </a:prstGeom>
          <a:ln w="76200"/>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0E3E25CD-F7AE-4840-520A-50C33DE9C9DD}"/>
              </a:ext>
            </a:extLst>
          </p:cNvPr>
          <p:cNvGrpSpPr/>
          <p:nvPr/>
        </p:nvGrpSpPr>
        <p:grpSpPr>
          <a:xfrm>
            <a:off x="583618" y="5280025"/>
            <a:ext cx="10751789" cy="5298635"/>
            <a:chOff x="8417449" y="3738326"/>
            <a:chExt cx="12406625" cy="3445646"/>
          </a:xfrm>
        </p:grpSpPr>
        <p:sp>
          <p:nvSpPr>
            <p:cNvPr id="13" name="Freeform: Shape 12">
              <a:extLst>
                <a:ext uri="{FF2B5EF4-FFF2-40B4-BE49-F238E27FC236}">
                  <a16:creationId xmlns:a16="http://schemas.microsoft.com/office/drawing/2014/main" id="{47DD3158-1B88-1404-FD37-152234900F0A}"/>
                </a:ext>
              </a:extLst>
            </p:cNvPr>
            <p:cNvSpPr/>
            <p:nvPr/>
          </p:nvSpPr>
          <p:spPr>
            <a:xfrm>
              <a:off x="8417449" y="3738328"/>
              <a:ext cx="5907916" cy="3445644"/>
            </a:xfrm>
            <a:custGeom>
              <a:avLst/>
              <a:gdLst>
                <a:gd name="connsiteX0" fmla="*/ 0 w 5907916"/>
                <a:gd name="connsiteY0" fmla="*/ 0 h 3544750"/>
                <a:gd name="connsiteX1" fmla="*/ 5907916 w 5907916"/>
                <a:gd name="connsiteY1" fmla="*/ 0 h 3544750"/>
                <a:gd name="connsiteX2" fmla="*/ 5907916 w 5907916"/>
                <a:gd name="connsiteY2" fmla="*/ 3544750 h 3544750"/>
                <a:gd name="connsiteX3" fmla="*/ 0 w 5907916"/>
                <a:gd name="connsiteY3" fmla="*/ 3544750 h 3544750"/>
                <a:gd name="connsiteX4" fmla="*/ 0 w 5907916"/>
                <a:gd name="connsiteY4" fmla="*/ 0 h 35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916" h="3544750">
                  <a:moveTo>
                    <a:pt x="0" y="0"/>
                  </a:moveTo>
                  <a:lnTo>
                    <a:pt x="5907916" y="0"/>
                  </a:lnTo>
                  <a:lnTo>
                    <a:pt x="5907916" y="3544750"/>
                  </a:lnTo>
                  <a:lnTo>
                    <a:pt x="0" y="3544750"/>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310" tIns="194310" rIns="194310" bIns="194310" numCol="1" spcCol="1270" anchor="ctr" anchorCtr="0">
              <a:noAutofit/>
            </a:bodyPr>
            <a:lstStyle/>
            <a:p>
              <a:pPr marL="457200" lvl="0" indent="-457200" defTabSz="2266950">
                <a:lnSpc>
                  <a:spcPct val="90000"/>
                </a:lnSpc>
                <a:spcBef>
                  <a:spcPct val="0"/>
                </a:spcBef>
                <a:spcAft>
                  <a:spcPct val="35000"/>
                </a:spcAft>
                <a:buFont typeface="Arial" panose="020B0604020202020204" pitchFamily="34" charset="0"/>
                <a:buChar char="•"/>
              </a:pPr>
              <a:r>
                <a:rPr lang="en-GB" sz="3200" kern="1200" dirty="0">
                  <a:latin typeface="+mj-lt"/>
                </a:rPr>
                <a:t>Small grants </a:t>
              </a:r>
              <a:r>
                <a:rPr lang="en-GB" sz="3200" dirty="0">
                  <a:latin typeface="+mj-lt"/>
                </a:rPr>
                <a:t>of between £250 - £7,500 awarded to community causes working with people over 65 to alleviate loneliness and isolation. </a:t>
              </a:r>
              <a:endParaRPr lang="en-GB" sz="3200" kern="1200" dirty="0">
                <a:latin typeface="+mj-lt"/>
              </a:endParaRPr>
            </a:p>
          </p:txBody>
        </p:sp>
        <p:sp>
          <p:nvSpPr>
            <p:cNvPr id="14" name="Freeform: Shape 13">
              <a:extLst>
                <a:ext uri="{FF2B5EF4-FFF2-40B4-BE49-F238E27FC236}">
                  <a16:creationId xmlns:a16="http://schemas.microsoft.com/office/drawing/2014/main" id="{2397A4C4-7003-8A4E-3DA9-A0E42F6CC086}"/>
                </a:ext>
              </a:extLst>
            </p:cNvPr>
            <p:cNvSpPr/>
            <p:nvPr/>
          </p:nvSpPr>
          <p:spPr>
            <a:xfrm>
              <a:off x="14916158" y="3738326"/>
              <a:ext cx="5907916" cy="3445646"/>
            </a:xfrm>
            <a:custGeom>
              <a:avLst/>
              <a:gdLst>
                <a:gd name="connsiteX0" fmla="*/ 0 w 5907916"/>
                <a:gd name="connsiteY0" fmla="*/ 0 h 3544750"/>
                <a:gd name="connsiteX1" fmla="*/ 5907916 w 5907916"/>
                <a:gd name="connsiteY1" fmla="*/ 0 h 3544750"/>
                <a:gd name="connsiteX2" fmla="*/ 5907916 w 5907916"/>
                <a:gd name="connsiteY2" fmla="*/ 3544750 h 3544750"/>
                <a:gd name="connsiteX3" fmla="*/ 0 w 5907916"/>
                <a:gd name="connsiteY3" fmla="*/ 3544750 h 3544750"/>
                <a:gd name="connsiteX4" fmla="*/ 0 w 5907916"/>
                <a:gd name="connsiteY4" fmla="*/ 0 h 35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916" h="3544750">
                  <a:moveTo>
                    <a:pt x="0" y="0"/>
                  </a:moveTo>
                  <a:lnTo>
                    <a:pt x="5907916" y="0"/>
                  </a:lnTo>
                  <a:lnTo>
                    <a:pt x="5907916" y="3544750"/>
                  </a:lnTo>
                  <a:lnTo>
                    <a:pt x="0" y="3544750"/>
                  </a:lnTo>
                  <a:lnTo>
                    <a:pt x="0" y="0"/>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310" tIns="194310" rIns="194310" bIns="194310" numCol="1" spcCol="1270" anchor="ctr" anchorCtr="0">
              <a:noAutofit/>
            </a:bodyPr>
            <a:lstStyle/>
            <a:p>
              <a:pPr marL="571500" lvl="0" indent="-571500" defTabSz="2266950">
                <a:lnSpc>
                  <a:spcPct val="90000"/>
                </a:lnSpc>
                <a:spcBef>
                  <a:spcPct val="0"/>
                </a:spcBef>
                <a:spcAft>
                  <a:spcPct val="35000"/>
                </a:spcAft>
                <a:buFont typeface="Arial" panose="020B0604020202020204" pitchFamily="34" charset="0"/>
                <a:buChar char="•"/>
              </a:pPr>
              <a:r>
                <a:rPr lang="en-GB" sz="3200" dirty="0">
                  <a:solidFill>
                    <a:sysClr val="window" lastClr="FFFFFF"/>
                  </a:solidFill>
                  <a:latin typeface="Azo Sans McS Black" panose="020B0A03030503020204" pitchFamily="34" charset="0"/>
                </a:rPr>
                <a:t>£30,000 awarded over 3 years in unrestricted funding to help small charities build capacity. </a:t>
              </a:r>
              <a:endParaRPr lang="en-GB" sz="3200" kern="1200" dirty="0">
                <a:solidFill>
                  <a:sysClr val="window" lastClr="FFFFFF"/>
                </a:solidFill>
                <a:latin typeface="Azo Sans McS Black" panose="020B0A03030503020204" pitchFamily="34" charset="0"/>
                <a:ea typeface="+mn-ea"/>
                <a:cs typeface="+mn-cs"/>
              </a:endParaRPr>
            </a:p>
          </p:txBody>
        </p:sp>
      </p:grpSp>
      <p:pic>
        <p:nvPicPr>
          <p:cNvPr id="15" name="Picture 14">
            <a:extLst>
              <a:ext uri="{FF2B5EF4-FFF2-40B4-BE49-F238E27FC236}">
                <a16:creationId xmlns:a16="http://schemas.microsoft.com/office/drawing/2014/main" id="{69AF2582-201A-17D2-93F2-18FFD9FAF3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29223" y="5280025"/>
            <a:ext cx="5134289" cy="5298632"/>
          </a:xfrm>
          <a:prstGeom prst="rect">
            <a:avLst/>
          </a:prstGeom>
        </p:spPr>
      </p:pic>
      <p:sp>
        <p:nvSpPr>
          <p:cNvPr id="16" name="TextBox 15">
            <a:extLst>
              <a:ext uri="{FF2B5EF4-FFF2-40B4-BE49-F238E27FC236}">
                <a16:creationId xmlns:a16="http://schemas.microsoft.com/office/drawing/2014/main" id="{46ABED8C-8408-A24D-E258-C91A641AE8A6}"/>
              </a:ext>
            </a:extLst>
          </p:cNvPr>
          <p:cNvSpPr txBox="1"/>
          <p:nvPr/>
        </p:nvSpPr>
        <p:spPr>
          <a:xfrm>
            <a:off x="579603" y="4308955"/>
            <a:ext cx="5105508" cy="646331"/>
          </a:xfrm>
          <a:prstGeom prst="rect">
            <a:avLst/>
          </a:prstGeom>
          <a:solidFill>
            <a:schemeClr val="accent6">
              <a:lumMod val="85000"/>
              <a:alpha val="65000"/>
            </a:schemeClr>
          </a:solidFill>
        </p:spPr>
        <p:txBody>
          <a:bodyPr wrap="square" rtlCol="0">
            <a:spAutoFit/>
          </a:bodyPr>
          <a:lstStyle/>
          <a:p>
            <a:pPr algn="ctr"/>
            <a:r>
              <a:rPr lang="en-GB" b="1" dirty="0"/>
              <a:t>Community Grants</a:t>
            </a:r>
          </a:p>
        </p:txBody>
      </p:sp>
      <p:sp>
        <p:nvSpPr>
          <p:cNvPr id="17" name="TextBox 16">
            <a:extLst>
              <a:ext uri="{FF2B5EF4-FFF2-40B4-BE49-F238E27FC236}">
                <a16:creationId xmlns:a16="http://schemas.microsoft.com/office/drawing/2014/main" id="{149F0691-8A46-2873-8C08-A00BA0312ECD}"/>
              </a:ext>
            </a:extLst>
          </p:cNvPr>
          <p:cNvSpPr txBox="1"/>
          <p:nvPr/>
        </p:nvSpPr>
        <p:spPr>
          <a:xfrm>
            <a:off x="6215508" y="4308954"/>
            <a:ext cx="5105508" cy="646331"/>
          </a:xfrm>
          <a:prstGeom prst="rect">
            <a:avLst/>
          </a:prstGeom>
          <a:gradFill flip="none" rotWithShape="1">
            <a:gsLst>
              <a:gs pos="0">
                <a:schemeClr val="accent1">
                  <a:lumMod val="18000"/>
                  <a:lumOff val="82000"/>
                  <a:alpha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n-GB" b="1" dirty="0"/>
              <a:t>Multi Year Partners</a:t>
            </a:r>
          </a:p>
        </p:txBody>
      </p:sp>
      <p:grpSp>
        <p:nvGrpSpPr>
          <p:cNvPr id="18" name="Group 17">
            <a:extLst>
              <a:ext uri="{FF2B5EF4-FFF2-40B4-BE49-F238E27FC236}">
                <a16:creationId xmlns:a16="http://schemas.microsoft.com/office/drawing/2014/main" id="{04C8FD61-C15B-A0F9-4B7C-60BBE6EFF388}"/>
              </a:ext>
            </a:extLst>
          </p:cNvPr>
          <p:cNvGrpSpPr/>
          <p:nvPr/>
        </p:nvGrpSpPr>
        <p:grpSpPr>
          <a:xfrm>
            <a:off x="12312869" y="5280026"/>
            <a:ext cx="11062137" cy="5298635"/>
            <a:chOff x="8417449" y="3639222"/>
            <a:chExt cx="12406625" cy="3544750"/>
          </a:xfrm>
        </p:grpSpPr>
        <p:sp>
          <p:nvSpPr>
            <p:cNvPr id="19" name="Freeform: Shape 18">
              <a:extLst>
                <a:ext uri="{FF2B5EF4-FFF2-40B4-BE49-F238E27FC236}">
                  <a16:creationId xmlns:a16="http://schemas.microsoft.com/office/drawing/2014/main" id="{9273BB14-EA1F-70EE-FB79-F45E4B2DB435}"/>
                </a:ext>
              </a:extLst>
            </p:cNvPr>
            <p:cNvSpPr/>
            <p:nvPr/>
          </p:nvSpPr>
          <p:spPr>
            <a:xfrm>
              <a:off x="8417449" y="3639222"/>
              <a:ext cx="5907916" cy="3544750"/>
            </a:xfrm>
            <a:custGeom>
              <a:avLst/>
              <a:gdLst>
                <a:gd name="connsiteX0" fmla="*/ 0 w 5907916"/>
                <a:gd name="connsiteY0" fmla="*/ 0 h 3544750"/>
                <a:gd name="connsiteX1" fmla="*/ 5907916 w 5907916"/>
                <a:gd name="connsiteY1" fmla="*/ 0 h 3544750"/>
                <a:gd name="connsiteX2" fmla="*/ 5907916 w 5907916"/>
                <a:gd name="connsiteY2" fmla="*/ 3544750 h 3544750"/>
                <a:gd name="connsiteX3" fmla="*/ 0 w 5907916"/>
                <a:gd name="connsiteY3" fmla="*/ 3544750 h 3544750"/>
                <a:gd name="connsiteX4" fmla="*/ 0 w 5907916"/>
                <a:gd name="connsiteY4" fmla="*/ 0 h 35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916" h="3544750">
                  <a:moveTo>
                    <a:pt x="0" y="0"/>
                  </a:moveTo>
                  <a:lnTo>
                    <a:pt x="5907916" y="0"/>
                  </a:lnTo>
                  <a:lnTo>
                    <a:pt x="5907916" y="3544750"/>
                  </a:lnTo>
                  <a:lnTo>
                    <a:pt x="0" y="3544750"/>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310" tIns="194310" rIns="194310" bIns="194310" numCol="1" spcCol="1270" anchor="ctr" anchorCtr="0">
              <a:noAutofit/>
            </a:bodyPr>
            <a:lstStyle/>
            <a:p>
              <a:pPr marL="457200" lvl="0" indent="-457200" defTabSz="2266950">
                <a:lnSpc>
                  <a:spcPct val="90000"/>
                </a:lnSpc>
                <a:spcBef>
                  <a:spcPct val="0"/>
                </a:spcBef>
                <a:spcAft>
                  <a:spcPct val="35000"/>
                </a:spcAft>
                <a:buFont typeface="Arial" panose="020B0604020202020204" pitchFamily="34" charset="0"/>
                <a:buChar char="•"/>
              </a:pPr>
              <a:r>
                <a:rPr lang="en-GB" sz="2800" dirty="0">
                  <a:latin typeface="+mj-lt"/>
                </a:rPr>
                <a:t>Monthly social sessions held in Community Cafes and Hubs around the country to provide opportunities for social interaction for people over 65. Currently 8 in operation with plans to launch another 10 this year. </a:t>
              </a:r>
              <a:endParaRPr lang="en-GB" sz="2800" kern="1200" dirty="0">
                <a:latin typeface="+mj-lt"/>
              </a:endParaRPr>
            </a:p>
          </p:txBody>
        </p:sp>
        <p:sp>
          <p:nvSpPr>
            <p:cNvPr id="20" name="Freeform: Shape 19">
              <a:extLst>
                <a:ext uri="{FF2B5EF4-FFF2-40B4-BE49-F238E27FC236}">
                  <a16:creationId xmlns:a16="http://schemas.microsoft.com/office/drawing/2014/main" id="{05234428-19C6-D5A4-10FB-4A7A900251E7}"/>
                </a:ext>
              </a:extLst>
            </p:cNvPr>
            <p:cNvSpPr/>
            <p:nvPr/>
          </p:nvSpPr>
          <p:spPr>
            <a:xfrm>
              <a:off x="14916158" y="3639222"/>
              <a:ext cx="5907916" cy="3544750"/>
            </a:xfrm>
            <a:custGeom>
              <a:avLst/>
              <a:gdLst>
                <a:gd name="connsiteX0" fmla="*/ 0 w 5907916"/>
                <a:gd name="connsiteY0" fmla="*/ 0 h 3544750"/>
                <a:gd name="connsiteX1" fmla="*/ 5907916 w 5907916"/>
                <a:gd name="connsiteY1" fmla="*/ 0 h 3544750"/>
                <a:gd name="connsiteX2" fmla="*/ 5907916 w 5907916"/>
                <a:gd name="connsiteY2" fmla="*/ 3544750 h 3544750"/>
                <a:gd name="connsiteX3" fmla="*/ 0 w 5907916"/>
                <a:gd name="connsiteY3" fmla="*/ 3544750 h 3544750"/>
                <a:gd name="connsiteX4" fmla="*/ 0 w 5907916"/>
                <a:gd name="connsiteY4" fmla="*/ 0 h 35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916" h="3544750">
                  <a:moveTo>
                    <a:pt x="0" y="0"/>
                  </a:moveTo>
                  <a:lnTo>
                    <a:pt x="5907916" y="0"/>
                  </a:lnTo>
                  <a:lnTo>
                    <a:pt x="5907916" y="3544750"/>
                  </a:lnTo>
                  <a:lnTo>
                    <a:pt x="0" y="3544750"/>
                  </a:lnTo>
                  <a:lnTo>
                    <a:pt x="0" y="0"/>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310" tIns="194310" rIns="194310" bIns="194310" numCol="1" spcCol="1270" anchor="ctr" anchorCtr="0">
              <a:noAutofit/>
            </a:bodyPr>
            <a:lstStyle/>
            <a:p>
              <a:pPr marL="571500" lvl="0" indent="-571500" defTabSz="2266950">
                <a:lnSpc>
                  <a:spcPct val="90000"/>
                </a:lnSpc>
                <a:spcBef>
                  <a:spcPct val="0"/>
                </a:spcBef>
                <a:spcAft>
                  <a:spcPct val="35000"/>
                </a:spcAft>
                <a:buFont typeface="Arial" panose="020B0604020202020204" pitchFamily="34" charset="0"/>
                <a:buChar char="•"/>
              </a:pPr>
              <a:r>
                <a:rPr lang="en-GB" sz="2800" dirty="0">
                  <a:solidFill>
                    <a:sysClr val="window" lastClr="FFFFFF"/>
                  </a:solidFill>
                  <a:latin typeface="Azo Sans McS Black" panose="020B0A03030503020204" pitchFamily="34" charset="0"/>
                </a:rPr>
                <a:t>Every colleague has TWO days paid a year to give back to their community or support the Foundation, with over 1000 hours completed in 2023. </a:t>
              </a:r>
              <a:endParaRPr lang="en-GB" sz="2800" kern="1200" dirty="0">
                <a:solidFill>
                  <a:sysClr val="window" lastClr="FFFFFF"/>
                </a:solidFill>
                <a:latin typeface="Azo Sans McS Black" panose="020B0A03030503020204" pitchFamily="34" charset="0"/>
                <a:ea typeface="+mn-ea"/>
                <a:cs typeface="+mn-cs"/>
              </a:endParaRPr>
            </a:p>
          </p:txBody>
        </p:sp>
      </p:grpSp>
      <p:pic>
        <p:nvPicPr>
          <p:cNvPr id="21" name="Picture 20">
            <a:extLst>
              <a:ext uri="{FF2B5EF4-FFF2-40B4-BE49-F238E27FC236}">
                <a16:creationId xmlns:a16="http://schemas.microsoft.com/office/drawing/2014/main" id="{FD68B02C-D649-21D1-4C16-C3B602A188DB}"/>
              </a:ext>
            </a:extLst>
          </p:cNvPr>
          <p:cNvPicPr>
            <a:picLocks noChangeAspect="1"/>
          </p:cNvPicPr>
          <p:nvPr/>
        </p:nvPicPr>
        <p:blipFill>
          <a:blip r:embed="rId4"/>
          <a:srcRect/>
          <a:stretch/>
        </p:blipFill>
        <p:spPr>
          <a:xfrm>
            <a:off x="18107322" y="5280031"/>
            <a:ext cx="5327325" cy="5298631"/>
          </a:xfrm>
          <a:prstGeom prst="rect">
            <a:avLst/>
          </a:prstGeom>
        </p:spPr>
      </p:pic>
      <p:sp>
        <p:nvSpPr>
          <p:cNvPr id="22" name="TextBox 21">
            <a:extLst>
              <a:ext uri="{FF2B5EF4-FFF2-40B4-BE49-F238E27FC236}">
                <a16:creationId xmlns:a16="http://schemas.microsoft.com/office/drawing/2014/main" id="{F1941288-E988-652F-8877-F3380DCFD26B}"/>
              </a:ext>
            </a:extLst>
          </p:cNvPr>
          <p:cNvSpPr txBox="1"/>
          <p:nvPr/>
        </p:nvSpPr>
        <p:spPr>
          <a:xfrm>
            <a:off x="12312869" y="4308955"/>
            <a:ext cx="5267684" cy="646331"/>
          </a:xfrm>
          <a:prstGeom prst="rect">
            <a:avLst/>
          </a:prstGeom>
          <a:solidFill>
            <a:schemeClr val="accent6">
              <a:lumMod val="85000"/>
              <a:alpha val="65000"/>
            </a:schemeClr>
          </a:solidFill>
        </p:spPr>
        <p:txBody>
          <a:bodyPr wrap="square" rtlCol="0">
            <a:spAutoFit/>
          </a:bodyPr>
          <a:lstStyle/>
          <a:p>
            <a:pPr algn="ctr"/>
            <a:r>
              <a:rPr lang="en-GB" b="1" dirty="0"/>
              <a:t>Welcome Wednesdays</a:t>
            </a:r>
          </a:p>
        </p:txBody>
      </p:sp>
      <p:sp>
        <p:nvSpPr>
          <p:cNvPr id="23" name="TextBox 22">
            <a:extLst>
              <a:ext uri="{FF2B5EF4-FFF2-40B4-BE49-F238E27FC236}">
                <a16:creationId xmlns:a16="http://schemas.microsoft.com/office/drawing/2014/main" id="{D7872E2F-4DA1-53E5-191E-9297C12B8D27}"/>
              </a:ext>
            </a:extLst>
          </p:cNvPr>
          <p:cNvSpPr txBox="1"/>
          <p:nvPr/>
        </p:nvSpPr>
        <p:spPr>
          <a:xfrm>
            <a:off x="18107322" y="4308955"/>
            <a:ext cx="5267684" cy="646331"/>
          </a:xfrm>
          <a:prstGeom prst="rect">
            <a:avLst/>
          </a:prstGeom>
          <a:gradFill flip="none" rotWithShape="1">
            <a:gsLst>
              <a:gs pos="0">
                <a:schemeClr val="accent1">
                  <a:lumMod val="18000"/>
                  <a:lumOff val="82000"/>
                  <a:alpha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n-GB" b="1" dirty="0"/>
              <a:t>Volunteering</a:t>
            </a:r>
          </a:p>
        </p:txBody>
      </p:sp>
      <p:pic>
        <p:nvPicPr>
          <p:cNvPr id="24" name="Picture 23">
            <a:extLst>
              <a:ext uri="{FF2B5EF4-FFF2-40B4-BE49-F238E27FC236}">
                <a16:creationId xmlns:a16="http://schemas.microsoft.com/office/drawing/2014/main" id="{D48737C8-5C1A-8DC4-0399-408AC6F80B01}"/>
              </a:ext>
            </a:extLst>
          </p:cNvPr>
          <p:cNvPicPr>
            <a:picLocks noChangeAspect="1"/>
          </p:cNvPicPr>
          <p:nvPr/>
        </p:nvPicPr>
        <p:blipFill>
          <a:blip r:embed="rId5"/>
          <a:stretch>
            <a:fillRect/>
          </a:stretch>
        </p:blipFill>
        <p:spPr>
          <a:xfrm>
            <a:off x="584621" y="5280030"/>
            <a:ext cx="5117891" cy="5298632"/>
          </a:xfrm>
          <a:prstGeom prst="rect">
            <a:avLst/>
          </a:prstGeom>
        </p:spPr>
      </p:pic>
      <p:pic>
        <p:nvPicPr>
          <p:cNvPr id="25" name="Picture 24">
            <a:extLst>
              <a:ext uri="{FF2B5EF4-FFF2-40B4-BE49-F238E27FC236}">
                <a16:creationId xmlns:a16="http://schemas.microsoft.com/office/drawing/2014/main" id="{C9B1E64D-D0AF-2DC6-636A-E5533AC797C4}"/>
              </a:ext>
            </a:extLst>
          </p:cNvPr>
          <p:cNvPicPr>
            <a:picLocks noChangeAspect="1"/>
          </p:cNvPicPr>
          <p:nvPr/>
        </p:nvPicPr>
        <p:blipFill>
          <a:blip r:embed="rId6"/>
          <a:srcRect/>
          <a:stretch/>
        </p:blipFill>
        <p:spPr>
          <a:xfrm>
            <a:off x="12312869" y="5280031"/>
            <a:ext cx="5267684" cy="5298631"/>
          </a:xfrm>
          <a:prstGeom prst="rect">
            <a:avLst/>
          </a:prstGeom>
        </p:spPr>
      </p:pic>
    </p:spTree>
    <p:extLst>
      <p:ext uri="{BB962C8B-B14F-4D97-AF65-F5344CB8AC3E}">
        <p14:creationId xmlns:p14="http://schemas.microsoft.com/office/powerpoint/2010/main" val="426464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2000"/>
                                        <p:tgtEl>
                                          <p:spTgt spid="24"/>
                                        </p:tgtEl>
                                        <p:attrNameLst>
                                          <p:attrName>ppt_w</p:attrName>
                                        </p:attrNameLst>
                                      </p:cBhvr>
                                      <p:tavLst>
                                        <p:tav tm="0">
                                          <p:val>
                                            <p:strVal val="ppt_w"/>
                                          </p:val>
                                        </p:tav>
                                        <p:tav tm="100000">
                                          <p:val>
                                            <p:fltVal val="0"/>
                                          </p:val>
                                        </p:tav>
                                      </p:tavLst>
                                    </p:anim>
                                    <p:anim calcmode="lin" valueType="num">
                                      <p:cBhvr>
                                        <p:cTn id="7" dur="2000"/>
                                        <p:tgtEl>
                                          <p:spTgt spid="24"/>
                                        </p:tgtEl>
                                        <p:attrNameLst>
                                          <p:attrName>ppt_h</p:attrName>
                                        </p:attrNameLst>
                                      </p:cBhvr>
                                      <p:tavLst>
                                        <p:tav tm="0">
                                          <p:val>
                                            <p:strVal val="ppt_h"/>
                                          </p:val>
                                        </p:tav>
                                        <p:tav tm="100000">
                                          <p:val>
                                            <p:fltVal val="0"/>
                                          </p:val>
                                        </p:tav>
                                      </p:tavLst>
                                    </p:anim>
                                    <p:anim calcmode="lin" valueType="num">
                                      <p:cBhvr>
                                        <p:cTn id="8" dur="2000"/>
                                        <p:tgtEl>
                                          <p:spTgt spid="24"/>
                                        </p:tgtEl>
                                        <p:attrNameLst>
                                          <p:attrName>style.rotation</p:attrName>
                                        </p:attrNameLst>
                                      </p:cBhvr>
                                      <p:tavLst>
                                        <p:tav tm="0">
                                          <p:val>
                                            <p:fltVal val="0"/>
                                          </p:val>
                                        </p:tav>
                                        <p:tav tm="100000">
                                          <p:val>
                                            <p:fltVal val="90"/>
                                          </p:val>
                                        </p:tav>
                                      </p:tavLst>
                                    </p:anim>
                                    <p:animEffect transition="out" filter="fade">
                                      <p:cBhvr>
                                        <p:cTn id="9" dur="2000"/>
                                        <p:tgtEl>
                                          <p:spTgt spid="24"/>
                                        </p:tgtEl>
                                      </p:cBhvr>
                                    </p:animEffect>
                                    <p:set>
                                      <p:cBhvr>
                                        <p:cTn id="10" dur="1" fill="hold">
                                          <p:stCondLst>
                                            <p:cond delay="1999"/>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2000"/>
                                        <p:tgtEl>
                                          <p:spTgt spid="15"/>
                                        </p:tgtEl>
                                        <p:attrNameLst>
                                          <p:attrName>ppt_w</p:attrName>
                                        </p:attrNameLst>
                                      </p:cBhvr>
                                      <p:tavLst>
                                        <p:tav tm="0">
                                          <p:val>
                                            <p:strVal val="ppt_w"/>
                                          </p:val>
                                        </p:tav>
                                        <p:tav tm="100000">
                                          <p:val>
                                            <p:fltVal val="0"/>
                                          </p:val>
                                        </p:tav>
                                      </p:tavLst>
                                    </p:anim>
                                    <p:anim calcmode="lin" valueType="num">
                                      <p:cBhvr>
                                        <p:cTn id="15" dur="2000"/>
                                        <p:tgtEl>
                                          <p:spTgt spid="15"/>
                                        </p:tgtEl>
                                        <p:attrNameLst>
                                          <p:attrName>ppt_h</p:attrName>
                                        </p:attrNameLst>
                                      </p:cBhvr>
                                      <p:tavLst>
                                        <p:tav tm="0">
                                          <p:val>
                                            <p:strVal val="ppt_h"/>
                                          </p:val>
                                        </p:tav>
                                        <p:tav tm="100000">
                                          <p:val>
                                            <p:fltVal val="0"/>
                                          </p:val>
                                        </p:tav>
                                      </p:tavLst>
                                    </p:anim>
                                    <p:anim calcmode="lin" valueType="num">
                                      <p:cBhvr>
                                        <p:cTn id="16" dur="2000"/>
                                        <p:tgtEl>
                                          <p:spTgt spid="15"/>
                                        </p:tgtEl>
                                        <p:attrNameLst>
                                          <p:attrName>style.rotation</p:attrName>
                                        </p:attrNameLst>
                                      </p:cBhvr>
                                      <p:tavLst>
                                        <p:tav tm="0">
                                          <p:val>
                                            <p:fltVal val="0"/>
                                          </p:val>
                                        </p:tav>
                                        <p:tav tm="100000">
                                          <p:val>
                                            <p:fltVal val="90"/>
                                          </p:val>
                                        </p:tav>
                                      </p:tavLst>
                                    </p:anim>
                                    <p:animEffect transition="out" filter="fade">
                                      <p:cBhvr>
                                        <p:cTn id="17" dur="2000"/>
                                        <p:tgtEl>
                                          <p:spTgt spid="15"/>
                                        </p:tgtEl>
                                      </p:cBhvr>
                                    </p:animEffect>
                                    <p:set>
                                      <p:cBhvr>
                                        <p:cTn id="18" dur="1" fill="hold">
                                          <p:stCondLst>
                                            <p:cond delay="19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2000"/>
                                        <p:tgtEl>
                                          <p:spTgt spid="25"/>
                                        </p:tgtEl>
                                        <p:attrNameLst>
                                          <p:attrName>ppt_w</p:attrName>
                                        </p:attrNameLst>
                                      </p:cBhvr>
                                      <p:tavLst>
                                        <p:tav tm="0">
                                          <p:val>
                                            <p:strVal val="ppt_w"/>
                                          </p:val>
                                        </p:tav>
                                        <p:tav tm="100000">
                                          <p:val>
                                            <p:fltVal val="0"/>
                                          </p:val>
                                        </p:tav>
                                      </p:tavLst>
                                    </p:anim>
                                    <p:anim calcmode="lin" valueType="num">
                                      <p:cBhvr>
                                        <p:cTn id="23" dur="2000"/>
                                        <p:tgtEl>
                                          <p:spTgt spid="25"/>
                                        </p:tgtEl>
                                        <p:attrNameLst>
                                          <p:attrName>ppt_h</p:attrName>
                                        </p:attrNameLst>
                                      </p:cBhvr>
                                      <p:tavLst>
                                        <p:tav tm="0">
                                          <p:val>
                                            <p:strVal val="ppt_h"/>
                                          </p:val>
                                        </p:tav>
                                        <p:tav tm="100000">
                                          <p:val>
                                            <p:fltVal val="0"/>
                                          </p:val>
                                        </p:tav>
                                      </p:tavLst>
                                    </p:anim>
                                    <p:anim calcmode="lin" valueType="num">
                                      <p:cBhvr>
                                        <p:cTn id="24" dur="2000"/>
                                        <p:tgtEl>
                                          <p:spTgt spid="25"/>
                                        </p:tgtEl>
                                        <p:attrNameLst>
                                          <p:attrName>style.rotation</p:attrName>
                                        </p:attrNameLst>
                                      </p:cBhvr>
                                      <p:tavLst>
                                        <p:tav tm="0">
                                          <p:val>
                                            <p:fltVal val="0"/>
                                          </p:val>
                                        </p:tav>
                                        <p:tav tm="100000">
                                          <p:val>
                                            <p:fltVal val="90"/>
                                          </p:val>
                                        </p:tav>
                                      </p:tavLst>
                                    </p:anim>
                                    <p:animEffect transition="out" filter="fade">
                                      <p:cBhvr>
                                        <p:cTn id="25" dur="2000"/>
                                        <p:tgtEl>
                                          <p:spTgt spid="25"/>
                                        </p:tgtEl>
                                      </p:cBhvr>
                                    </p:animEffect>
                                    <p:set>
                                      <p:cBhvr>
                                        <p:cTn id="26" dur="1" fill="hold">
                                          <p:stCondLst>
                                            <p:cond delay="19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nodeType="clickEffect">
                                  <p:stCondLst>
                                    <p:cond delay="0"/>
                                  </p:stCondLst>
                                  <p:childTnLst>
                                    <p:anim calcmode="lin" valueType="num">
                                      <p:cBhvr>
                                        <p:cTn id="30" dur="2000"/>
                                        <p:tgtEl>
                                          <p:spTgt spid="21"/>
                                        </p:tgtEl>
                                        <p:attrNameLst>
                                          <p:attrName>ppt_w</p:attrName>
                                        </p:attrNameLst>
                                      </p:cBhvr>
                                      <p:tavLst>
                                        <p:tav tm="0">
                                          <p:val>
                                            <p:strVal val="ppt_w"/>
                                          </p:val>
                                        </p:tav>
                                        <p:tav tm="100000">
                                          <p:val>
                                            <p:fltVal val="0"/>
                                          </p:val>
                                        </p:tav>
                                      </p:tavLst>
                                    </p:anim>
                                    <p:anim calcmode="lin" valueType="num">
                                      <p:cBhvr>
                                        <p:cTn id="31" dur="2000"/>
                                        <p:tgtEl>
                                          <p:spTgt spid="21"/>
                                        </p:tgtEl>
                                        <p:attrNameLst>
                                          <p:attrName>ppt_h</p:attrName>
                                        </p:attrNameLst>
                                      </p:cBhvr>
                                      <p:tavLst>
                                        <p:tav tm="0">
                                          <p:val>
                                            <p:strVal val="ppt_h"/>
                                          </p:val>
                                        </p:tav>
                                        <p:tav tm="100000">
                                          <p:val>
                                            <p:fltVal val="0"/>
                                          </p:val>
                                        </p:tav>
                                      </p:tavLst>
                                    </p:anim>
                                    <p:anim calcmode="lin" valueType="num">
                                      <p:cBhvr>
                                        <p:cTn id="32" dur="2000"/>
                                        <p:tgtEl>
                                          <p:spTgt spid="21"/>
                                        </p:tgtEl>
                                        <p:attrNameLst>
                                          <p:attrName>style.rotation</p:attrName>
                                        </p:attrNameLst>
                                      </p:cBhvr>
                                      <p:tavLst>
                                        <p:tav tm="0">
                                          <p:val>
                                            <p:fltVal val="0"/>
                                          </p:val>
                                        </p:tav>
                                        <p:tav tm="100000">
                                          <p:val>
                                            <p:fltVal val="90"/>
                                          </p:val>
                                        </p:tav>
                                      </p:tavLst>
                                    </p:anim>
                                    <p:animEffect transition="out" filter="fade">
                                      <p:cBhvr>
                                        <p:cTn id="33" dur="2000"/>
                                        <p:tgtEl>
                                          <p:spTgt spid="21"/>
                                        </p:tgtEl>
                                      </p:cBhvr>
                                    </p:animEffect>
                                    <p:set>
                                      <p:cBhvr>
                                        <p:cTn id="34"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4C4E57-A9FC-394B-BEC1-33D310AD2B4B}"/>
              </a:ext>
            </a:extLst>
          </p:cNvPr>
          <p:cNvSpPr/>
          <p:nvPr/>
        </p:nvSpPr>
        <p:spPr>
          <a:xfrm>
            <a:off x="0" y="1751949"/>
            <a:ext cx="27674587" cy="315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E323A-176F-40B7-8EBC-CF551F139163}"/>
              </a:ext>
            </a:extLst>
          </p:cNvPr>
          <p:cNvSpPr txBox="1"/>
          <p:nvPr/>
        </p:nvSpPr>
        <p:spPr>
          <a:xfrm>
            <a:off x="984948" y="505911"/>
            <a:ext cx="16512638" cy="1785104"/>
          </a:xfrm>
          <a:prstGeom prst="rect">
            <a:avLst/>
          </a:prstGeom>
          <a:noFill/>
        </p:spPr>
        <p:txBody>
          <a:bodyPr wrap="square">
            <a:spAutoFit/>
          </a:bodyPr>
          <a:lstStyle/>
          <a:p>
            <a:r>
              <a:rPr lang="en-GB" sz="7000" b="0" i="0" u="none" strike="noStrike" dirty="0">
                <a:effectLst/>
                <a:latin typeface="+mj-lt"/>
              </a:rPr>
              <a:t>Our 2024 Grant Programmes </a:t>
            </a:r>
          </a:p>
          <a:p>
            <a:endParaRPr lang="en-GB" sz="4000" b="0" i="0" u="none" strike="noStrike" dirty="0">
              <a:solidFill>
                <a:srgbClr val="000000"/>
              </a:solidFill>
              <a:effectLst/>
              <a:latin typeface="+mj-lt"/>
            </a:endParaRPr>
          </a:p>
        </p:txBody>
      </p:sp>
      <p:pic>
        <p:nvPicPr>
          <p:cNvPr id="8" name="Picture 7" descr="Logo&#10;&#10;Description automatically generated with medium confidence">
            <a:extLst>
              <a:ext uri="{FF2B5EF4-FFF2-40B4-BE49-F238E27FC236}">
                <a16:creationId xmlns:a16="http://schemas.microsoft.com/office/drawing/2014/main" id="{D721B830-61F6-4637-8FEB-83704297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72" y="12250708"/>
            <a:ext cx="3089699" cy="813953"/>
          </a:xfrm>
          <a:prstGeom prst="rect">
            <a:avLst/>
          </a:prstGeom>
        </p:spPr>
      </p:pic>
      <p:grpSp>
        <p:nvGrpSpPr>
          <p:cNvPr id="2" name="Group 1">
            <a:extLst>
              <a:ext uri="{FF2B5EF4-FFF2-40B4-BE49-F238E27FC236}">
                <a16:creationId xmlns:a16="http://schemas.microsoft.com/office/drawing/2014/main" id="{924C8FC0-66F1-783F-D92E-842620E306D4}"/>
              </a:ext>
            </a:extLst>
          </p:cNvPr>
          <p:cNvGrpSpPr/>
          <p:nvPr/>
        </p:nvGrpSpPr>
        <p:grpSpPr>
          <a:xfrm>
            <a:off x="3335257" y="4527461"/>
            <a:ext cx="16828544" cy="7332290"/>
            <a:chOff x="8417449" y="3639222"/>
            <a:chExt cx="12406625" cy="3544750"/>
          </a:xfrm>
        </p:grpSpPr>
        <p:sp>
          <p:nvSpPr>
            <p:cNvPr id="4" name="Freeform: Shape 3">
              <a:extLst>
                <a:ext uri="{FF2B5EF4-FFF2-40B4-BE49-F238E27FC236}">
                  <a16:creationId xmlns:a16="http://schemas.microsoft.com/office/drawing/2014/main" id="{A72583A6-A056-ECFC-9E85-65A39B488D63}"/>
                </a:ext>
              </a:extLst>
            </p:cNvPr>
            <p:cNvSpPr/>
            <p:nvPr/>
          </p:nvSpPr>
          <p:spPr>
            <a:xfrm>
              <a:off x="8417449" y="3639222"/>
              <a:ext cx="5907916" cy="3544750"/>
            </a:xfrm>
            <a:custGeom>
              <a:avLst/>
              <a:gdLst>
                <a:gd name="connsiteX0" fmla="*/ 0 w 5907916"/>
                <a:gd name="connsiteY0" fmla="*/ 0 h 3544750"/>
                <a:gd name="connsiteX1" fmla="*/ 5907916 w 5907916"/>
                <a:gd name="connsiteY1" fmla="*/ 0 h 3544750"/>
                <a:gd name="connsiteX2" fmla="*/ 5907916 w 5907916"/>
                <a:gd name="connsiteY2" fmla="*/ 3544750 h 3544750"/>
                <a:gd name="connsiteX3" fmla="*/ 0 w 5907916"/>
                <a:gd name="connsiteY3" fmla="*/ 3544750 h 3544750"/>
                <a:gd name="connsiteX4" fmla="*/ 0 w 5907916"/>
                <a:gd name="connsiteY4" fmla="*/ 0 h 35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916" h="3544750">
                  <a:moveTo>
                    <a:pt x="0" y="0"/>
                  </a:moveTo>
                  <a:lnTo>
                    <a:pt x="5907916" y="0"/>
                  </a:lnTo>
                  <a:lnTo>
                    <a:pt x="5907916" y="3544750"/>
                  </a:lnTo>
                  <a:lnTo>
                    <a:pt x="0" y="3544750"/>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endParaRPr lang="en-GB" sz="2800" kern="1200" dirty="0">
                <a:latin typeface="+mj-lt"/>
              </a:endParaRPr>
            </a:p>
            <a:p>
              <a:pPr marL="0" lvl="0" indent="0" algn="ctr" defTabSz="2266950">
                <a:lnSpc>
                  <a:spcPct val="90000"/>
                </a:lnSpc>
                <a:spcBef>
                  <a:spcPct val="0"/>
                </a:spcBef>
                <a:spcAft>
                  <a:spcPct val="35000"/>
                </a:spcAft>
                <a:buNone/>
              </a:pPr>
              <a:r>
                <a:rPr lang="en-GB" sz="3200" dirty="0">
                  <a:latin typeface="+mj-lt"/>
                </a:rPr>
                <a:t>Focusing on organisations providing direct 1-1 support e.g., befriending to people over 65 who are lonely or isolated. </a:t>
              </a:r>
            </a:p>
            <a:p>
              <a:pPr marL="0" lvl="0" indent="0" algn="ctr" defTabSz="2266950">
                <a:lnSpc>
                  <a:spcPct val="90000"/>
                </a:lnSpc>
                <a:spcBef>
                  <a:spcPct val="0"/>
                </a:spcBef>
                <a:spcAft>
                  <a:spcPct val="35000"/>
                </a:spcAft>
                <a:buNone/>
              </a:pPr>
              <a:endParaRPr lang="en-GB" sz="3200" kern="1200" dirty="0">
                <a:latin typeface="+mj-lt"/>
              </a:endParaRPr>
            </a:p>
            <a:p>
              <a:pPr marL="0" lvl="0" indent="0" algn="ctr" defTabSz="2266950">
                <a:lnSpc>
                  <a:spcPct val="90000"/>
                </a:lnSpc>
                <a:spcBef>
                  <a:spcPct val="0"/>
                </a:spcBef>
                <a:spcAft>
                  <a:spcPct val="35000"/>
                </a:spcAft>
                <a:buNone/>
              </a:pPr>
              <a:r>
                <a:rPr lang="en-GB" sz="3200" dirty="0">
                  <a:latin typeface="+mj-lt"/>
                </a:rPr>
                <a:t>Priority given to organisations working in more deprived areas or with groups that have higher levels of unmet needs. </a:t>
              </a:r>
              <a:endParaRPr lang="en-GB" sz="3200" kern="1200" dirty="0">
                <a:latin typeface="+mj-lt"/>
              </a:endParaRPr>
            </a:p>
          </p:txBody>
        </p:sp>
        <p:sp>
          <p:nvSpPr>
            <p:cNvPr id="6" name="Freeform: Shape 5">
              <a:extLst>
                <a:ext uri="{FF2B5EF4-FFF2-40B4-BE49-F238E27FC236}">
                  <a16:creationId xmlns:a16="http://schemas.microsoft.com/office/drawing/2014/main" id="{C309771C-60DF-47C3-1CA0-1CD242B5A0F1}"/>
                </a:ext>
              </a:extLst>
            </p:cNvPr>
            <p:cNvSpPr/>
            <p:nvPr/>
          </p:nvSpPr>
          <p:spPr>
            <a:xfrm>
              <a:off x="14916158" y="3639222"/>
              <a:ext cx="5907916" cy="3544750"/>
            </a:xfrm>
            <a:custGeom>
              <a:avLst/>
              <a:gdLst>
                <a:gd name="connsiteX0" fmla="*/ 0 w 5907916"/>
                <a:gd name="connsiteY0" fmla="*/ 0 h 3544750"/>
                <a:gd name="connsiteX1" fmla="*/ 5907916 w 5907916"/>
                <a:gd name="connsiteY1" fmla="*/ 0 h 3544750"/>
                <a:gd name="connsiteX2" fmla="*/ 5907916 w 5907916"/>
                <a:gd name="connsiteY2" fmla="*/ 3544750 h 3544750"/>
                <a:gd name="connsiteX3" fmla="*/ 0 w 5907916"/>
                <a:gd name="connsiteY3" fmla="*/ 3544750 h 3544750"/>
                <a:gd name="connsiteX4" fmla="*/ 0 w 5907916"/>
                <a:gd name="connsiteY4" fmla="*/ 0 h 35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916" h="3544750">
                  <a:moveTo>
                    <a:pt x="0" y="0"/>
                  </a:moveTo>
                  <a:lnTo>
                    <a:pt x="5907916" y="0"/>
                  </a:lnTo>
                  <a:lnTo>
                    <a:pt x="5907916" y="3544750"/>
                  </a:lnTo>
                  <a:lnTo>
                    <a:pt x="0" y="3544750"/>
                  </a:lnTo>
                  <a:lnTo>
                    <a:pt x="0" y="0"/>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Font typeface="Calibri" panose="020F0502020204030204" pitchFamily="34" charset="0"/>
                <a:buNone/>
              </a:pPr>
              <a:endParaRPr lang="en-GB" dirty="0">
                <a:solidFill>
                  <a:sysClr val="window" lastClr="FFFFFF"/>
                </a:solidFill>
                <a:latin typeface="Azo Sans McS Black" panose="020B0A03030503020204" pitchFamily="34" charset="0"/>
              </a:endParaRPr>
            </a:p>
            <a:p>
              <a:pPr marL="0" lvl="0" indent="0" algn="ctr" defTabSz="2266950">
                <a:lnSpc>
                  <a:spcPct val="90000"/>
                </a:lnSpc>
                <a:spcBef>
                  <a:spcPct val="0"/>
                </a:spcBef>
                <a:spcAft>
                  <a:spcPct val="35000"/>
                </a:spcAft>
                <a:buFont typeface="Calibri" panose="020F0502020204030204" pitchFamily="34" charset="0"/>
                <a:buNone/>
              </a:pPr>
              <a:r>
                <a:rPr lang="en-GB" dirty="0">
                  <a:solidFill>
                    <a:sysClr val="window" lastClr="FFFFFF"/>
                  </a:solidFill>
                  <a:latin typeface="Azo Sans McS Black" panose="020B0A03030503020204" pitchFamily="34" charset="0"/>
                </a:rPr>
                <a:t>Focused on providing opportunities for social participation for people over 65.</a:t>
              </a:r>
            </a:p>
            <a:p>
              <a:pPr marL="0" lvl="0" indent="0" algn="ctr" defTabSz="2266950">
                <a:lnSpc>
                  <a:spcPct val="90000"/>
                </a:lnSpc>
                <a:spcBef>
                  <a:spcPct val="0"/>
                </a:spcBef>
                <a:spcAft>
                  <a:spcPct val="35000"/>
                </a:spcAft>
                <a:buFont typeface="Calibri" panose="020F0502020204030204" pitchFamily="34" charset="0"/>
                <a:buNone/>
              </a:pPr>
              <a:endParaRPr lang="en-GB" dirty="0">
                <a:solidFill>
                  <a:sysClr val="window" lastClr="FFFFFF"/>
                </a:solidFill>
                <a:latin typeface="Azo Sans McS Black" panose="020B0A03030503020204" pitchFamily="34" charset="0"/>
              </a:endParaRPr>
            </a:p>
            <a:p>
              <a:pPr marL="0" lvl="0" indent="0" algn="ctr" defTabSz="2266950">
                <a:lnSpc>
                  <a:spcPct val="90000"/>
                </a:lnSpc>
                <a:spcBef>
                  <a:spcPct val="0"/>
                </a:spcBef>
                <a:spcAft>
                  <a:spcPct val="35000"/>
                </a:spcAft>
                <a:buFont typeface="Calibri" panose="020F0502020204030204" pitchFamily="34" charset="0"/>
                <a:buNone/>
              </a:pPr>
              <a:r>
                <a:rPr lang="en-GB" dirty="0">
                  <a:solidFill>
                    <a:sysClr val="window" lastClr="FFFFFF"/>
                  </a:solidFill>
                  <a:latin typeface="Azo Sans McS Black" panose="020B0A03030503020204" pitchFamily="34" charset="0"/>
                </a:rPr>
                <a:t>Priority given to more deprived areas and groups with higher levels of unmet needs.  </a:t>
              </a:r>
              <a:endParaRPr lang="en-GB" kern="1200" dirty="0">
                <a:solidFill>
                  <a:sysClr val="window" lastClr="FFFFFF"/>
                </a:solidFill>
                <a:latin typeface="Azo Sans McS Black" panose="020B0A03030503020204" pitchFamily="34" charset="0"/>
                <a:ea typeface="+mn-ea"/>
                <a:cs typeface="+mn-cs"/>
              </a:endParaRPr>
            </a:p>
          </p:txBody>
        </p:sp>
      </p:grpSp>
      <p:sp>
        <p:nvSpPr>
          <p:cNvPr id="19" name="TextBox 18">
            <a:extLst>
              <a:ext uri="{FF2B5EF4-FFF2-40B4-BE49-F238E27FC236}">
                <a16:creationId xmlns:a16="http://schemas.microsoft.com/office/drawing/2014/main" id="{985E3E92-DA4C-1847-4052-5DE030855E49}"/>
              </a:ext>
            </a:extLst>
          </p:cNvPr>
          <p:cNvSpPr txBox="1"/>
          <p:nvPr/>
        </p:nvSpPr>
        <p:spPr>
          <a:xfrm>
            <a:off x="984948" y="2691448"/>
            <a:ext cx="22647562" cy="1200329"/>
          </a:xfrm>
          <a:prstGeom prst="rect">
            <a:avLst/>
          </a:prstGeom>
          <a:noFill/>
        </p:spPr>
        <p:txBody>
          <a:bodyPr wrap="square" rtlCol="0">
            <a:spAutoFit/>
          </a:bodyPr>
          <a:lstStyle/>
          <a:p>
            <a:r>
              <a:rPr lang="en-GB" dirty="0"/>
              <a:t>Our Autumn Grants programme will award c. £190,000 of funding across our 6 funding regions (Southern, London Southeast, Midlands, Wales, Northern, Scotland*). </a:t>
            </a:r>
          </a:p>
        </p:txBody>
      </p:sp>
      <p:pic>
        <p:nvPicPr>
          <p:cNvPr id="24" name="Picture 23">
            <a:extLst>
              <a:ext uri="{FF2B5EF4-FFF2-40B4-BE49-F238E27FC236}">
                <a16:creationId xmlns:a16="http://schemas.microsoft.com/office/drawing/2014/main" id="{74A59404-D9F9-DA4C-9133-835E0813B51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346251" y="4542268"/>
            <a:ext cx="8002597" cy="7388522"/>
          </a:xfrm>
          <a:prstGeom prst="rect">
            <a:avLst/>
          </a:prstGeom>
        </p:spPr>
      </p:pic>
      <p:pic>
        <p:nvPicPr>
          <p:cNvPr id="26" name="Picture 25">
            <a:extLst>
              <a:ext uri="{FF2B5EF4-FFF2-40B4-BE49-F238E27FC236}">
                <a16:creationId xmlns:a16="http://schemas.microsoft.com/office/drawing/2014/main" id="{8F6A531F-42F0-C27F-92B6-54A5F3157B3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2147263" y="4598501"/>
            <a:ext cx="8019483" cy="7332289"/>
          </a:xfrm>
          <a:prstGeom prst="rect">
            <a:avLst/>
          </a:prstGeom>
        </p:spPr>
      </p:pic>
      <p:sp>
        <p:nvSpPr>
          <p:cNvPr id="9" name="TextBox 8">
            <a:extLst>
              <a:ext uri="{FF2B5EF4-FFF2-40B4-BE49-F238E27FC236}">
                <a16:creationId xmlns:a16="http://schemas.microsoft.com/office/drawing/2014/main" id="{997BC7C2-C9A0-E090-9BA1-92367AF8024E}"/>
              </a:ext>
            </a:extLst>
          </p:cNvPr>
          <p:cNvSpPr txBox="1"/>
          <p:nvPr/>
        </p:nvSpPr>
        <p:spPr>
          <a:xfrm>
            <a:off x="3318489" y="4527462"/>
            <a:ext cx="8046336" cy="646331"/>
          </a:xfrm>
          <a:prstGeom prst="rect">
            <a:avLst/>
          </a:prstGeom>
          <a:solidFill>
            <a:schemeClr val="accent6">
              <a:lumMod val="85000"/>
              <a:alpha val="65000"/>
            </a:schemeClr>
          </a:solidFill>
        </p:spPr>
        <p:txBody>
          <a:bodyPr wrap="square" rtlCol="0">
            <a:spAutoFit/>
          </a:bodyPr>
          <a:lstStyle/>
          <a:p>
            <a:pPr algn="ctr"/>
            <a:r>
              <a:rPr lang="en-GB" b="1" dirty="0"/>
              <a:t>Improving </a:t>
            </a:r>
            <a:r>
              <a:rPr lang="en-GB" b="1" i="1" dirty="0"/>
              <a:t>quality</a:t>
            </a:r>
            <a:r>
              <a:rPr lang="en-GB" b="1" dirty="0"/>
              <a:t> of relationships</a:t>
            </a:r>
          </a:p>
        </p:txBody>
      </p:sp>
      <p:sp>
        <p:nvSpPr>
          <p:cNvPr id="10" name="TextBox 9">
            <a:extLst>
              <a:ext uri="{FF2B5EF4-FFF2-40B4-BE49-F238E27FC236}">
                <a16:creationId xmlns:a16="http://schemas.microsoft.com/office/drawing/2014/main" id="{E4FC74BD-7494-16AB-72CB-9699B01E3698}"/>
              </a:ext>
            </a:extLst>
          </p:cNvPr>
          <p:cNvSpPr txBox="1"/>
          <p:nvPr/>
        </p:nvSpPr>
        <p:spPr>
          <a:xfrm>
            <a:off x="12150210" y="4527462"/>
            <a:ext cx="8058120" cy="646331"/>
          </a:xfrm>
          <a:prstGeom prst="rect">
            <a:avLst/>
          </a:prstGeom>
          <a:gradFill flip="none" rotWithShape="1">
            <a:gsLst>
              <a:gs pos="0">
                <a:schemeClr val="accent1">
                  <a:lumMod val="18000"/>
                  <a:lumOff val="82000"/>
                  <a:alpha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n-GB" b="1" dirty="0"/>
              <a:t>Improving </a:t>
            </a:r>
            <a:r>
              <a:rPr lang="en-GB" b="1" i="1" dirty="0"/>
              <a:t>quantity</a:t>
            </a:r>
            <a:r>
              <a:rPr lang="en-GB" b="1" dirty="0"/>
              <a:t> of relationships</a:t>
            </a:r>
          </a:p>
        </p:txBody>
      </p:sp>
    </p:spTree>
    <p:extLst>
      <p:ext uri="{BB962C8B-B14F-4D97-AF65-F5344CB8AC3E}">
        <p14:creationId xmlns:p14="http://schemas.microsoft.com/office/powerpoint/2010/main" val="384389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2000"/>
                                        <p:tgtEl>
                                          <p:spTgt spid="24"/>
                                        </p:tgtEl>
                                        <p:attrNameLst>
                                          <p:attrName>ppt_w</p:attrName>
                                        </p:attrNameLst>
                                      </p:cBhvr>
                                      <p:tavLst>
                                        <p:tav tm="0">
                                          <p:val>
                                            <p:strVal val="ppt_w"/>
                                          </p:val>
                                        </p:tav>
                                        <p:tav tm="100000">
                                          <p:val>
                                            <p:fltVal val="0"/>
                                          </p:val>
                                        </p:tav>
                                      </p:tavLst>
                                    </p:anim>
                                    <p:anim calcmode="lin" valueType="num">
                                      <p:cBhvr>
                                        <p:cTn id="7" dur="2000"/>
                                        <p:tgtEl>
                                          <p:spTgt spid="24"/>
                                        </p:tgtEl>
                                        <p:attrNameLst>
                                          <p:attrName>ppt_h</p:attrName>
                                        </p:attrNameLst>
                                      </p:cBhvr>
                                      <p:tavLst>
                                        <p:tav tm="0">
                                          <p:val>
                                            <p:strVal val="ppt_h"/>
                                          </p:val>
                                        </p:tav>
                                        <p:tav tm="100000">
                                          <p:val>
                                            <p:fltVal val="0"/>
                                          </p:val>
                                        </p:tav>
                                      </p:tavLst>
                                    </p:anim>
                                    <p:anim calcmode="lin" valueType="num">
                                      <p:cBhvr>
                                        <p:cTn id="8" dur="2000"/>
                                        <p:tgtEl>
                                          <p:spTgt spid="24"/>
                                        </p:tgtEl>
                                        <p:attrNameLst>
                                          <p:attrName>style.rotation</p:attrName>
                                        </p:attrNameLst>
                                      </p:cBhvr>
                                      <p:tavLst>
                                        <p:tav tm="0">
                                          <p:val>
                                            <p:fltVal val="0"/>
                                          </p:val>
                                        </p:tav>
                                        <p:tav tm="100000">
                                          <p:val>
                                            <p:fltVal val="90"/>
                                          </p:val>
                                        </p:tav>
                                      </p:tavLst>
                                    </p:anim>
                                    <p:animEffect transition="out" filter="fade">
                                      <p:cBhvr>
                                        <p:cTn id="9" dur="2000"/>
                                        <p:tgtEl>
                                          <p:spTgt spid="24"/>
                                        </p:tgtEl>
                                      </p:cBhvr>
                                    </p:animEffect>
                                    <p:set>
                                      <p:cBhvr>
                                        <p:cTn id="10" dur="1" fill="hold">
                                          <p:stCondLst>
                                            <p:cond delay="1999"/>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2000"/>
                                        <p:tgtEl>
                                          <p:spTgt spid="26"/>
                                        </p:tgtEl>
                                        <p:attrNameLst>
                                          <p:attrName>ppt_w</p:attrName>
                                        </p:attrNameLst>
                                      </p:cBhvr>
                                      <p:tavLst>
                                        <p:tav tm="0">
                                          <p:val>
                                            <p:strVal val="ppt_w"/>
                                          </p:val>
                                        </p:tav>
                                        <p:tav tm="100000">
                                          <p:val>
                                            <p:fltVal val="0"/>
                                          </p:val>
                                        </p:tav>
                                      </p:tavLst>
                                    </p:anim>
                                    <p:anim calcmode="lin" valueType="num">
                                      <p:cBhvr>
                                        <p:cTn id="15" dur="2000"/>
                                        <p:tgtEl>
                                          <p:spTgt spid="26"/>
                                        </p:tgtEl>
                                        <p:attrNameLst>
                                          <p:attrName>ppt_h</p:attrName>
                                        </p:attrNameLst>
                                      </p:cBhvr>
                                      <p:tavLst>
                                        <p:tav tm="0">
                                          <p:val>
                                            <p:strVal val="ppt_h"/>
                                          </p:val>
                                        </p:tav>
                                        <p:tav tm="100000">
                                          <p:val>
                                            <p:fltVal val="0"/>
                                          </p:val>
                                        </p:tav>
                                      </p:tavLst>
                                    </p:anim>
                                    <p:anim calcmode="lin" valueType="num">
                                      <p:cBhvr>
                                        <p:cTn id="16" dur="2000"/>
                                        <p:tgtEl>
                                          <p:spTgt spid="26"/>
                                        </p:tgtEl>
                                        <p:attrNameLst>
                                          <p:attrName>style.rotation</p:attrName>
                                        </p:attrNameLst>
                                      </p:cBhvr>
                                      <p:tavLst>
                                        <p:tav tm="0">
                                          <p:val>
                                            <p:fltVal val="0"/>
                                          </p:val>
                                        </p:tav>
                                        <p:tav tm="100000">
                                          <p:val>
                                            <p:fltVal val="90"/>
                                          </p:val>
                                        </p:tav>
                                      </p:tavLst>
                                    </p:anim>
                                    <p:animEffect transition="out" filter="fade">
                                      <p:cBhvr>
                                        <p:cTn id="17" dur="2000"/>
                                        <p:tgtEl>
                                          <p:spTgt spid="26"/>
                                        </p:tgtEl>
                                      </p:cBhvr>
                                    </p:animEffect>
                                    <p:set>
                                      <p:cBhvr>
                                        <p:cTn id="18"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4C4E57-A9FC-394B-BEC1-33D310AD2B4B}"/>
              </a:ext>
            </a:extLst>
          </p:cNvPr>
          <p:cNvSpPr/>
          <p:nvPr/>
        </p:nvSpPr>
        <p:spPr>
          <a:xfrm>
            <a:off x="0" y="1751949"/>
            <a:ext cx="27674587" cy="315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E323A-176F-40B7-8EBC-CF551F139163}"/>
              </a:ext>
            </a:extLst>
          </p:cNvPr>
          <p:cNvSpPr txBox="1"/>
          <p:nvPr/>
        </p:nvSpPr>
        <p:spPr>
          <a:xfrm>
            <a:off x="984948" y="505911"/>
            <a:ext cx="16512638" cy="1785104"/>
          </a:xfrm>
          <a:prstGeom prst="rect">
            <a:avLst/>
          </a:prstGeom>
          <a:noFill/>
        </p:spPr>
        <p:txBody>
          <a:bodyPr wrap="square">
            <a:spAutoFit/>
          </a:bodyPr>
          <a:lstStyle/>
          <a:p>
            <a:r>
              <a:rPr lang="en-GB" sz="7000" b="0" i="0" u="none" strike="noStrike" dirty="0">
                <a:effectLst/>
                <a:latin typeface="+mj-lt"/>
              </a:rPr>
              <a:t>Welcome Wednesdays </a:t>
            </a:r>
          </a:p>
          <a:p>
            <a:endParaRPr lang="en-GB" sz="4000" b="0" i="0" u="none" strike="noStrike" dirty="0">
              <a:solidFill>
                <a:srgbClr val="000000"/>
              </a:solidFill>
              <a:effectLst/>
              <a:latin typeface="+mj-lt"/>
            </a:endParaRPr>
          </a:p>
        </p:txBody>
      </p:sp>
      <p:pic>
        <p:nvPicPr>
          <p:cNvPr id="8" name="Picture 7" descr="Logo&#10;&#10;Description automatically generated with medium confidence">
            <a:extLst>
              <a:ext uri="{FF2B5EF4-FFF2-40B4-BE49-F238E27FC236}">
                <a16:creationId xmlns:a16="http://schemas.microsoft.com/office/drawing/2014/main" id="{D721B830-61F6-4637-8FEB-83704297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72" y="12250708"/>
            <a:ext cx="3089699" cy="813953"/>
          </a:xfrm>
          <a:prstGeom prst="rect">
            <a:avLst/>
          </a:prstGeom>
        </p:spPr>
      </p:pic>
      <p:sp>
        <p:nvSpPr>
          <p:cNvPr id="19" name="TextBox 18">
            <a:extLst>
              <a:ext uri="{FF2B5EF4-FFF2-40B4-BE49-F238E27FC236}">
                <a16:creationId xmlns:a16="http://schemas.microsoft.com/office/drawing/2014/main" id="{985E3E92-DA4C-1847-4052-5DE030855E49}"/>
              </a:ext>
            </a:extLst>
          </p:cNvPr>
          <p:cNvSpPr txBox="1"/>
          <p:nvPr/>
        </p:nvSpPr>
        <p:spPr>
          <a:xfrm>
            <a:off x="499756" y="2291015"/>
            <a:ext cx="12563101" cy="11664732"/>
          </a:xfrm>
          <a:prstGeom prst="rect">
            <a:avLst/>
          </a:prstGeom>
          <a:noFill/>
        </p:spPr>
        <p:txBody>
          <a:bodyPr wrap="square" rtlCol="0">
            <a:spAutoFit/>
          </a:bodyPr>
          <a:lstStyle/>
          <a:p>
            <a:r>
              <a:rPr lang="en-GB" sz="2800" dirty="0"/>
              <a:t>In addition to our Grants Programme, we are looking for partners to join our Welcome Wednesdays Programme. This is NOT a grant programme, but a contracted service to deliver according to our (flexible) format. </a:t>
            </a:r>
          </a:p>
          <a:p>
            <a:endParaRPr lang="en-GB" sz="2800" dirty="0"/>
          </a:p>
          <a:p>
            <a:pPr marL="571500" indent="-571500">
              <a:buFont typeface="Arial" panose="020B0604020202020204" pitchFamily="34" charset="0"/>
              <a:buChar char="•"/>
            </a:pPr>
            <a:r>
              <a:rPr lang="en-GB" sz="2800" dirty="0"/>
              <a:t>A monthly social event with food and hot drink, held at a neutral community venue, typically a community café/hub. This should either be a non-profit or a non-profit subsidiary. </a:t>
            </a:r>
          </a:p>
          <a:p>
            <a:pPr marL="571500" indent="-571500">
              <a:buFont typeface="Arial" panose="020B0604020202020204" pitchFamily="34" charset="0"/>
              <a:buChar char="•"/>
            </a:pPr>
            <a:r>
              <a:rPr lang="en-GB" sz="2800" dirty="0"/>
              <a:t>Funding provided for c.25 people per month @ £7.50 </a:t>
            </a:r>
            <a:r>
              <a:rPr lang="en-GB" sz="2800" dirty="0" err="1"/>
              <a:t>p.h.</a:t>
            </a:r>
            <a:r>
              <a:rPr lang="en-GB" sz="2800" dirty="0"/>
              <a:t> </a:t>
            </a:r>
          </a:p>
          <a:p>
            <a:pPr marL="571500" indent="-571500">
              <a:buFont typeface="Arial" panose="020B0604020202020204" pitchFamily="34" charset="0"/>
              <a:buChar char="•"/>
            </a:pPr>
            <a:r>
              <a:rPr lang="en-GB" sz="2800" dirty="0"/>
              <a:t>Current venues in: </a:t>
            </a:r>
          </a:p>
          <a:p>
            <a:pPr marL="1485854" lvl="1" indent="-571500">
              <a:buFont typeface="Arial" panose="020B0604020202020204" pitchFamily="34" charset="0"/>
              <a:buChar char="•"/>
            </a:pPr>
            <a:r>
              <a:rPr lang="en-GB" sz="2800" dirty="0"/>
              <a:t>Southampton</a:t>
            </a:r>
          </a:p>
          <a:p>
            <a:pPr marL="1485854" lvl="1" indent="-571500">
              <a:buFont typeface="Arial" panose="020B0604020202020204" pitchFamily="34" charset="0"/>
              <a:buChar char="•"/>
            </a:pPr>
            <a:r>
              <a:rPr lang="en-GB" sz="2800" dirty="0"/>
              <a:t>Poole</a:t>
            </a:r>
          </a:p>
          <a:p>
            <a:pPr marL="1485854" lvl="1" indent="-571500">
              <a:buFont typeface="Arial" panose="020B0604020202020204" pitchFamily="34" charset="0"/>
              <a:buChar char="•"/>
            </a:pPr>
            <a:r>
              <a:rPr lang="en-GB" sz="2800" dirty="0"/>
              <a:t>Bournemouth</a:t>
            </a:r>
          </a:p>
          <a:p>
            <a:pPr marL="1485854" lvl="1" indent="-571500">
              <a:buFont typeface="Arial" panose="020B0604020202020204" pitchFamily="34" charset="0"/>
              <a:buChar char="•"/>
            </a:pPr>
            <a:r>
              <a:rPr lang="en-GB" sz="2800" dirty="0"/>
              <a:t>Leicester (upcoming) </a:t>
            </a:r>
          </a:p>
          <a:p>
            <a:pPr marL="1485854" lvl="1" indent="-571500">
              <a:buFont typeface="Arial" panose="020B0604020202020204" pitchFamily="34" charset="0"/>
              <a:buChar char="•"/>
            </a:pPr>
            <a:r>
              <a:rPr lang="en-GB" sz="2800" dirty="0"/>
              <a:t>Southend on Sea </a:t>
            </a:r>
          </a:p>
          <a:p>
            <a:pPr marL="1485854" lvl="1" indent="-571500">
              <a:buFont typeface="Arial" panose="020B0604020202020204" pitchFamily="34" charset="0"/>
              <a:buChar char="•"/>
            </a:pPr>
            <a:r>
              <a:rPr lang="en-GB" sz="2800" dirty="0"/>
              <a:t>Oxford (upcoming) </a:t>
            </a:r>
          </a:p>
          <a:p>
            <a:pPr marL="1485854" lvl="1" indent="-571500">
              <a:buFont typeface="Arial" panose="020B0604020202020204" pitchFamily="34" charset="0"/>
              <a:buChar char="•"/>
            </a:pPr>
            <a:r>
              <a:rPr lang="en-GB" sz="2800" dirty="0"/>
              <a:t>Nottingham </a:t>
            </a:r>
          </a:p>
          <a:p>
            <a:pPr marL="1485854" lvl="1" indent="-571500">
              <a:buFont typeface="Arial" panose="020B0604020202020204" pitchFamily="34" charset="0"/>
              <a:buChar char="•"/>
            </a:pPr>
            <a:r>
              <a:rPr lang="en-GB" sz="2800" dirty="0"/>
              <a:t>Tiptree (upcoming) </a:t>
            </a:r>
          </a:p>
          <a:p>
            <a:pPr marL="1485854" lvl="1" indent="-5715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It is our plan to grow this to over 20 venues by the end of the year, adding a further 30 in 2025. </a:t>
            </a:r>
          </a:p>
          <a:p>
            <a:pPr marL="457200" indent="-457200">
              <a:buFont typeface="Arial" panose="020B0604020202020204" pitchFamily="34" charset="0"/>
              <a:buChar char="•"/>
            </a:pPr>
            <a:r>
              <a:rPr lang="en-GB" sz="2800" dirty="0"/>
              <a:t>We are keen to find venues where the local area may be more deprived or provide limited services for older people but are open to any location as we look to raise the profile of the service. </a:t>
            </a:r>
          </a:p>
          <a:p>
            <a:endParaRPr lang="en-GB" dirty="0"/>
          </a:p>
          <a:p>
            <a:endParaRPr lang="en-GB" dirty="0"/>
          </a:p>
          <a:p>
            <a:endParaRPr lang="en-GB" dirty="0"/>
          </a:p>
        </p:txBody>
      </p:sp>
      <p:pic>
        <p:nvPicPr>
          <p:cNvPr id="5" name="Picture 4" descr="A group of people sitting around a table&#10;&#10;Description automatically generated">
            <a:extLst>
              <a:ext uri="{FF2B5EF4-FFF2-40B4-BE49-F238E27FC236}">
                <a16:creationId xmlns:a16="http://schemas.microsoft.com/office/drawing/2014/main" id="{D85970AB-BCCB-A1BC-A5E4-F2E9CB71E479}"/>
              </a:ext>
            </a:extLst>
          </p:cNvPr>
          <p:cNvPicPr>
            <a:picLocks noChangeAspect="1"/>
          </p:cNvPicPr>
          <p:nvPr/>
        </p:nvPicPr>
        <p:blipFill>
          <a:blip r:embed="rId4"/>
          <a:stretch>
            <a:fillRect/>
          </a:stretch>
        </p:blipFill>
        <p:spPr>
          <a:xfrm>
            <a:off x="13807720" y="1"/>
            <a:ext cx="10574693" cy="7931020"/>
          </a:xfrm>
          <a:prstGeom prst="rect">
            <a:avLst/>
          </a:prstGeom>
        </p:spPr>
      </p:pic>
      <p:sp>
        <p:nvSpPr>
          <p:cNvPr id="11" name="TextBox 10">
            <a:extLst>
              <a:ext uri="{FF2B5EF4-FFF2-40B4-BE49-F238E27FC236}">
                <a16:creationId xmlns:a16="http://schemas.microsoft.com/office/drawing/2014/main" id="{8577E614-1682-3392-5751-1ECD7D1F807D}"/>
              </a:ext>
            </a:extLst>
          </p:cNvPr>
          <p:cNvSpPr txBox="1"/>
          <p:nvPr/>
        </p:nvSpPr>
        <p:spPr>
          <a:xfrm>
            <a:off x="14849637" y="9195891"/>
            <a:ext cx="8490857" cy="1754326"/>
          </a:xfrm>
          <a:prstGeom prst="rect">
            <a:avLst/>
          </a:prstGeom>
          <a:noFill/>
        </p:spPr>
        <p:txBody>
          <a:bodyPr wrap="square" rtlCol="0">
            <a:spAutoFit/>
          </a:bodyPr>
          <a:lstStyle/>
          <a:p>
            <a:r>
              <a:rPr lang="en-GB" dirty="0"/>
              <a:t>If you would like to become a Welcome Wednesday partner, please apply by email to the Foundation team. </a:t>
            </a:r>
          </a:p>
        </p:txBody>
      </p:sp>
    </p:spTree>
    <p:extLst>
      <p:ext uri="{BB962C8B-B14F-4D97-AF65-F5344CB8AC3E}">
        <p14:creationId xmlns:p14="http://schemas.microsoft.com/office/powerpoint/2010/main" val="272741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4C4E57-A9FC-394B-BEC1-33D310AD2B4B}"/>
              </a:ext>
            </a:extLst>
          </p:cNvPr>
          <p:cNvSpPr/>
          <p:nvPr/>
        </p:nvSpPr>
        <p:spPr>
          <a:xfrm>
            <a:off x="0" y="1751949"/>
            <a:ext cx="27674587" cy="315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E323A-176F-40B7-8EBC-CF551F139163}"/>
              </a:ext>
            </a:extLst>
          </p:cNvPr>
          <p:cNvSpPr txBox="1"/>
          <p:nvPr/>
        </p:nvSpPr>
        <p:spPr>
          <a:xfrm>
            <a:off x="984948" y="505911"/>
            <a:ext cx="16512638" cy="1785104"/>
          </a:xfrm>
          <a:prstGeom prst="rect">
            <a:avLst/>
          </a:prstGeom>
          <a:noFill/>
        </p:spPr>
        <p:txBody>
          <a:bodyPr wrap="square">
            <a:spAutoFit/>
          </a:bodyPr>
          <a:lstStyle/>
          <a:p>
            <a:r>
              <a:rPr lang="en-GB" sz="7000" b="0" i="0" u="none" strike="noStrike" dirty="0">
                <a:effectLst/>
                <a:latin typeface="+mj-lt"/>
              </a:rPr>
              <a:t>Grant Guidance</a:t>
            </a:r>
          </a:p>
          <a:p>
            <a:endParaRPr lang="en-GB" sz="4000" b="0" i="0" u="none" strike="noStrike" dirty="0">
              <a:solidFill>
                <a:srgbClr val="000000"/>
              </a:solidFill>
              <a:effectLst/>
              <a:latin typeface="+mj-lt"/>
            </a:endParaRPr>
          </a:p>
        </p:txBody>
      </p:sp>
      <p:pic>
        <p:nvPicPr>
          <p:cNvPr id="8" name="Picture 7" descr="Logo&#10;&#10;Description automatically generated with medium confidence">
            <a:extLst>
              <a:ext uri="{FF2B5EF4-FFF2-40B4-BE49-F238E27FC236}">
                <a16:creationId xmlns:a16="http://schemas.microsoft.com/office/drawing/2014/main" id="{D721B830-61F6-4637-8FEB-83704297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72" y="12250708"/>
            <a:ext cx="3089699" cy="813953"/>
          </a:xfrm>
          <a:prstGeom prst="rect">
            <a:avLst/>
          </a:prstGeom>
        </p:spPr>
      </p:pic>
      <p:sp>
        <p:nvSpPr>
          <p:cNvPr id="19" name="TextBox 18">
            <a:extLst>
              <a:ext uri="{FF2B5EF4-FFF2-40B4-BE49-F238E27FC236}">
                <a16:creationId xmlns:a16="http://schemas.microsoft.com/office/drawing/2014/main" id="{985E3E92-DA4C-1847-4052-5DE030855E49}"/>
              </a:ext>
            </a:extLst>
          </p:cNvPr>
          <p:cNvSpPr txBox="1"/>
          <p:nvPr/>
        </p:nvSpPr>
        <p:spPr>
          <a:xfrm>
            <a:off x="984948" y="2314332"/>
            <a:ext cx="22647562" cy="1200329"/>
          </a:xfrm>
          <a:prstGeom prst="rect">
            <a:avLst/>
          </a:prstGeom>
          <a:noFill/>
        </p:spPr>
        <p:txBody>
          <a:bodyPr wrap="square" rtlCol="0">
            <a:spAutoFit/>
          </a:bodyPr>
          <a:lstStyle/>
          <a:p>
            <a:pPr marL="571500" indent="-571500">
              <a:buFont typeface="Arial" panose="020B0604020202020204" pitchFamily="34" charset="0"/>
              <a:buChar char="•"/>
            </a:pPr>
            <a:r>
              <a:rPr lang="en-GB" dirty="0"/>
              <a:t>Please download the Grant Guidance and read it in full (it’s only two pages) before completing your application. </a:t>
            </a:r>
          </a:p>
        </p:txBody>
      </p:sp>
      <p:sp>
        <p:nvSpPr>
          <p:cNvPr id="5" name="TextBox 4">
            <a:extLst>
              <a:ext uri="{FF2B5EF4-FFF2-40B4-BE49-F238E27FC236}">
                <a16:creationId xmlns:a16="http://schemas.microsoft.com/office/drawing/2014/main" id="{9C9077A4-8BE5-CACC-045C-D6B76DE50020}"/>
              </a:ext>
            </a:extLst>
          </p:cNvPr>
          <p:cNvSpPr txBox="1"/>
          <p:nvPr/>
        </p:nvSpPr>
        <p:spPr>
          <a:xfrm>
            <a:off x="783771" y="3822212"/>
            <a:ext cx="22430792" cy="8672887"/>
          </a:xfrm>
          <a:prstGeom prst="rect">
            <a:avLst/>
          </a:prstGeom>
          <a:noFill/>
        </p:spPr>
        <p:txBody>
          <a:bodyPr wrap="square">
            <a:spAutoFit/>
          </a:bodyPr>
          <a:lstStyle/>
          <a:p>
            <a:pPr marL="742950" lvl="1" indent="-285750">
              <a:lnSpc>
                <a:spcPct val="107000"/>
              </a:lnSpc>
              <a:buFont typeface="+mj-lt"/>
              <a:buAutoNum type="alphaLcPeriod"/>
            </a:pPr>
            <a:r>
              <a:rPr lang="en-GB" sz="3600" kern="100" dirty="0">
                <a:effectLst/>
                <a:latin typeface="Calibri" panose="020F0502020204030204" pitchFamily="34" charset="0"/>
                <a:ea typeface="Calibri" panose="020F0502020204030204" pitchFamily="34" charset="0"/>
                <a:cs typeface="Times New Roman" panose="02020603050405020304" pitchFamily="18" charset="0"/>
              </a:rPr>
              <a:t>You must be a registered charity, community group with constitution or Community Interest Company working in England, Scotland or Wales with a turnover under £250,000 p.a. as evidenced in your recent annual report. We also consider exempt charities, but do not make grants to individuals or profit-making entities. If you are a CIC, you must be limited by guarantee and not applying for core costs. </a:t>
            </a:r>
          </a:p>
          <a:p>
            <a:pPr marL="742950" lvl="1" indent="-285750">
              <a:lnSpc>
                <a:spcPct val="107000"/>
              </a:lnSpc>
              <a:buFont typeface="+mj-lt"/>
              <a:buAutoNum type="alphaLcPeriod"/>
            </a:pPr>
            <a:r>
              <a:rPr lang="en-GB" sz="3600" kern="100" dirty="0">
                <a:effectLst/>
                <a:latin typeface="Calibri" panose="020F0502020204030204" pitchFamily="34" charset="0"/>
                <a:ea typeface="Calibri" panose="020F0502020204030204" pitchFamily="34" charset="0"/>
                <a:cs typeface="Times New Roman" panose="02020603050405020304" pitchFamily="18" charset="0"/>
              </a:rPr>
              <a:t>You must be working with adults over 65 years of age and providing DIRECT person-centred interventions e.g., Befriending to address loneliness. This funding does not cover connector or infrastructure services, such as Citizens Advice or Community Transport</a:t>
            </a:r>
            <a:r>
              <a:rPr lang="en-GB" kern="100" dirty="0">
                <a:latin typeface="Calibri" panose="020F0502020204030204" pitchFamily="34" charset="0"/>
                <a:ea typeface="Calibri" panose="020F0502020204030204" pitchFamily="34" charset="0"/>
                <a:cs typeface="Times New Roman" panose="02020603050405020304" pitchFamily="18" charset="0"/>
              </a:rPr>
              <a:t>, but can be used to support your own infrastructure costs. </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sz="3600" kern="100" dirty="0">
                <a:effectLst/>
                <a:latin typeface="Calibri" panose="020F0502020204030204" pitchFamily="34" charset="0"/>
                <a:ea typeface="Calibri" panose="020F0502020204030204" pitchFamily="34" charset="0"/>
                <a:cs typeface="Times New Roman" panose="02020603050405020304" pitchFamily="18" charset="0"/>
              </a:rPr>
              <a:t> Priority will be given to organisations working in an area of high deprivation affecting older people. We have listed out these areas in the appendix of the grant guidance, but please contact us before applying if you are unsure. </a:t>
            </a:r>
          </a:p>
          <a:p>
            <a:pPr marL="742950" lvl="1" indent="-285750">
              <a:lnSpc>
                <a:spcPct val="107000"/>
              </a:lnSpc>
              <a:spcAft>
                <a:spcPts val="800"/>
              </a:spcAft>
              <a:buFont typeface="+mj-lt"/>
              <a:buAutoNum type="alphaLcPeriod"/>
            </a:pPr>
            <a:r>
              <a:rPr lang="en-GB" sz="3600" kern="100" dirty="0">
                <a:effectLst/>
                <a:latin typeface="Calibri" panose="020F0502020204030204" pitchFamily="34" charset="0"/>
                <a:ea typeface="Calibri" panose="020F0502020204030204" pitchFamily="34" charset="0"/>
                <a:cs typeface="Times New Roman" panose="02020603050405020304" pitchFamily="18" charset="0"/>
              </a:rPr>
              <a:t> Funding is up to £7,500. There is no minimum amount. </a:t>
            </a:r>
            <a:r>
              <a:rPr lang="en-GB" kern="100" dirty="0">
                <a:latin typeface="Calibri" panose="020F0502020204030204" pitchFamily="34" charset="0"/>
                <a:ea typeface="Calibri" panose="020F0502020204030204" pitchFamily="34" charset="0"/>
                <a:cs typeface="Times New Roman" panose="02020603050405020304" pitchFamily="18" charset="0"/>
              </a:rPr>
              <a:t>Wherever possible funding is unrestricted. </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r>
              <a:rPr lang="en-GB" kern="100" dirty="0">
                <a:latin typeface="Calibri" panose="020F0502020204030204" pitchFamily="34" charset="0"/>
                <a:ea typeface="Calibri" panose="020F0502020204030204" pitchFamily="34" charset="0"/>
                <a:cs typeface="Times New Roman" panose="02020603050405020304" pitchFamily="18" charset="0"/>
              </a:rPr>
              <a:t> You will need to have a recent bank statement and a copy of your safeguarding policy available to send if shortlisted. If you are not a registered charity, we will need in addition, either your Articles of Association or a Constitution. </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lphaLcPeriod"/>
            </a:pP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298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4C4E57-A9FC-394B-BEC1-33D310AD2B4B}"/>
              </a:ext>
            </a:extLst>
          </p:cNvPr>
          <p:cNvSpPr/>
          <p:nvPr/>
        </p:nvSpPr>
        <p:spPr>
          <a:xfrm>
            <a:off x="0" y="1751949"/>
            <a:ext cx="27674587" cy="3153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0E323A-176F-40B7-8EBC-CF551F139163}"/>
              </a:ext>
            </a:extLst>
          </p:cNvPr>
          <p:cNvSpPr txBox="1"/>
          <p:nvPr/>
        </p:nvSpPr>
        <p:spPr>
          <a:xfrm>
            <a:off x="984948" y="505911"/>
            <a:ext cx="16512638" cy="1785104"/>
          </a:xfrm>
          <a:prstGeom prst="rect">
            <a:avLst/>
          </a:prstGeom>
          <a:noFill/>
        </p:spPr>
        <p:txBody>
          <a:bodyPr wrap="square">
            <a:spAutoFit/>
          </a:bodyPr>
          <a:lstStyle/>
          <a:p>
            <a:r>
              <a:rPr lang="en-GB" sz="7000" dirty="0">
                <a:latin typeface="+mj-lt"/>
              </a:rPr>
              <a:t>Reserves and Full Cost Recovery</a:t>
            </a:r>
            <a:endParaRPr lang="en-GB" sz="7000" b="0" i="0" u="none" strike="noStrike" dirty="0">
              <a:effectLst/>
              <a:latin typeface="+mj-lt"/>
            </a:endParaRPr>
          </a:p>
          <a:p>
            <a:endParaRPr lang="en-GB" sz="4000" b="0" i="0" u="none" strike="noStrike" dirty="0">
              <a:solidFill>
                <a:srgbClr val="000000"/>
              </a:solidFill>
              <a:effectLst/>
              <a:latin typeface="+mj-lt"/>
            </a:endParaRPr>
          </a:p>
        </p:txBody>
      </p:sp>
      <p:pic>
        <p:nvPicPr>
          <p:cNvPr id="8" name="Picture 7" descr="Logo&#10;&#10;Description automatically generated with medium confidence">
            <a:extLst>
              <a:ext uri="{FF2B5EF4-FFF2-40B4-BE49-F238E27FC236}">
                <a16:creationId xmlns:a16="http://schemas.microsoft.com/office/drawing/2014/main" id="{D721B830-61F6-4637-8FEB-83704297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72" y="12250708"/>
            <a:ext cx="3089699" cy="813953"/>
          </a:xfrm>
          <a:prstGeom prst="rect">
            <a:avLst/>
          </a:prstGeom>
        </p:spPr>
      </p:pic>
      <p:sp>
        <p:nvSpPr>
          <p:cNvPr id="3" name="TextBox 2">
            <a:extLst>
              <a:ext uri="{FF2B5EF4-FFF2-40B4-BE49-F238E27FC236}">
                <a16:creationId xmlns:a16="http://schemas.microsoft.com/office/drawing/2014/main" id="{78AEEC08-FEF8-8428-6F3F-13671E2590CF}"/>
              </a:ext>
            </a:extLst>
          </p:cNvPr>
          <p:cNvSpPr txBox="1"/>
          <p:nvPr/>
        </p:nvSpPr>
        <p:spPr>
          <a:xfrm>
            <a:off x="16180613" y="10376942"/>
            <a:ext cx="5981117" cy="369332"/>
          </a:xfrm>
          <a:prstGeom prst="rect">
            <a:avLst/>
          </a:prstGeom>
          <a:noFill/>
        </p:spPr>
        <p:txBody>
          <a:bodyPr wrap="square">
            <a:spAutoFit/>
          </a:bodyPr>
          <a:lstStyle/>
          <a:p>
            <a:r>
              <a:rPr lang="en-GB" sz="1800" b="1" u="sng" dirty="0">
                <a:hlinkClick r:id="rId4"/>
              </a:rPr>
              <a:t>CCE-Cost-Recovery-Guide-Final-Version.pdf (city.ac.uk)</a:t>
            </a:r>
            <a:endParaRPr lang="en-GB" sz="1800" b="1" u="sng" dirty="0"/>
          </a:p>
        </p:txBody>
      </p:sp>
      <p:sp>
        <p:nvSpPr>
          <p:cNvPr id="5" name="TextBox 4">
            <a:extLst>
              <a:ext uri="{FF2B5EF4-FFF2-40B4-BE49-F238E27FC236}">
                <a16:creationId xmlns:a16="http://schemas.microsoft.com/office/drawing/2014/main" id="{CBF3CF73-4FAC-8D94-E990-B4837EBAF18B}"/>
              </a:ext>
            </a:extLst>
          </p:cNvPr>
          <p:cNvSpPr txBox="1"/>
          <p:nvPr/>
        </p:nvSpPr>
        <p:spPr>
          <a:xfrm>
            <a:off x="2376482" y="10376944"/>
            <a:ext cx="6180512" cy="369332"/>
          </a:xfrm>
          <a:prstGeom prst="rect">
            <a:avLst/>
          </a:prstGeom>
          <a:noFill/>
        </p:spPr>
        <p:txBody>
          <a:bodyPr wrap="square">
            <a:spAutoFit/>
          </a:bodyPr>
          <a:lstStyle/>
          <a:p>
            <a:r>
              <a:rPr lang="en-GB" sz="1800" b="1" u="sng" dirty="0">
                <a:hlinkClick r:id="rId5"/>
              </a:rPr>
              <a:t>SV-MS-ReservesPolicies-July2015.pdf (sayervincent.co.uk)</a:t>
            </a:r>
            <a:endParaRPr lang="en-GB" sz="1800" b="1" u="sng" dirty="0"/>
          </a:p>
        </p:txBody>
      </p:sp>
      <p:pic>
        <p:nvPicPr>
          <p:cNvPr id="9" name="Picture 8">
            <a:extLst>
              <a:ext uri="{FF2B5EF4-FFF2-40B4-BE49-F238E27FC236}">
                <a16:creationId xmlns:a16="http://schemas.microsoft.com/office/drawing/2014/main" id="{26D5035A-B54E-FCB4-D32C-6C7D854BF6BA}"/>
              </a:ext>
            </a:extLst>
          </p:cNvPr>
          <p:cNvPicPr>
            <a:picLocks noChangeAspect="1"/>
          </p:cNvPicPr>
          <p:nvPr/>
        </p:nvPicPr>
        <p:blipFill>
          <a:blip r:embed="rId6"/>
          <a:stretch>
            <a:fillRect/>
          </a:stretch>
        </p:blipFill>
        <p:spPr>
          <a:xfrm>
            <a:off x="1141084" y="2415524"/>
            <a:ext cx="8651309" cy="7836911"/>
          </a:xfrm>
          <a:prstGeom prst="rect">
            <a:avLst/>
          </a:prstGeom>
        </p:spPr>
      </p:pic>
      <p:pic>
        <p:nvPicPr>
          <p:cNvPr id="11" name="Graphic 10" descr="Badge 3 outline">
            <a:extLst>
              <a:ext uri="{FF2B5EF4-FFF2-40B4-BE49-F238E27FC236}">
                <a16:creationId xmlns:a16="http://schemas.microsoft.com/office/drawing/2014/main" id="{535AC192-A9BD-B657-6F34-F1339FAC7F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23504" y="3537053"/>
            <a:ext cx="914400" cy="914400"/>
          </a:xfrm>
          <a:prstGeom prst="rect">
            <a:avLst/>
          </a:prstGeom>
        </p:spPr>
      </p:pic>
      <p:pic>
        <p:nvPicPr>
          <p:cNvPr id="13" name="Graphic 12" descr="Badge 6 outline">
            <a:extLst>
              <a:ext uri="{FF2B5EF4-FFF2-40B4-BE49-F238E27FC236}">
                <a16:creationId xmlns:a16="http://schemas.microsoft.com/office/drawing/2014/main" id="{19FF8307-EA8B-8086-2600-0F7BEFD694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23504" y="8350148"/>
            <a:ext cx="914400" cy="914400"/>
          </a:xfrm>
          <a:prstGeom prst="rect">
            <a:avLst/>
          </a:prstGeom>
        </p:spPr>
      </p:pic>
      <p:pic>
        <p:nvPicPr>
          <p:cNvPr id="16" name="Graphic 15" descr="Badge 9 outline">
            <a:extLst>
              <a:ext uri="{FF2B5EF4-FFF2-40B4-BE49-F238E27FC236}">
                <a16:creationId xmlns:a16="http://schemas.microsoft.com/office/drawing/2014/main" id="{84188F90-FD07-9A3A-4048-F7A0AC828A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11635" y="3547099"/>
            <a:ext cx="914400" cy="914400"/>
          </a:xfrm>
          <a:prstGeom prst="rect">
            <a:avLst/>
          </a:prstGeom>
        </p:spPr>
      </p:pic>
      <p:sp>
        <p:nvSpPr>
          <p:cNvPr id="17" name="Flowchart: Connector 16">
            <a:extLst>
              <a:ext uri="{FF2B5EF4-FFF2-40B4-BE49-F238E27FC236}">
                <a16:creationId xmlns:a16="http://schemas.microsoft.com/office/drawing/2014/main" id="{7B51B1E5-5486-2540-F89A-F180005E54C0}"/>
              </a:ext>
            </a:extLst>
          </p:cNvPr>
          <p:cNvSpPr/>
          <p:nvPr/>
        </p:nvSpPr>
        <p:spPr>
          <a:xfrm>
            <a:off x="7436326" y="8367477"/>
            <a:ext cx="914400" cy="90435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12</a:t>
            </a:r>
          </a:p>
        </p:txBody>
      </p:sp>
      <p:sp>
        <p:nvSpPr>
          <p:cNvPr id="18" name="TextBox 17">
            <a:extLst>
              <a:ext uri="{FF2B5EF4-FFF2-40B4-BE49-F238E27FC236}">
                <a16:creationId xmlns:a16="http://schemas.microsoft.com/office/drawing/2014/main" id="{2BAEF90F-008D-1569-EEAF-B09B64EC0F73}"/>
              </a:ext>
            </a:extLst>
          </p:cNvPr>
          <p:cNvSpPr txBox="1"/>
          <p:nvPr/>
        </p:nvSpPr>
        <p:spPr>
          <a:xfrm>
            <a:off x="847898" y="10977146"/>
            <a:ext cx="10557164" cy="1323439"/>
          </a:xfrm>
          <a:prstGeom prst="rect">
            <a:avLst/>
          </a:prstGeom>
          <a:noFill/>
        </p:spPr>
        <p:txBody>
          <a:bodyPr wrap="square" rtlCol="0">
            <a:spAutoFit/>
          </a:bodyPr>
          <a:lstStyle/>
          <a:p>
            <a:r>
              <a:rPr lang="en-GB" sz="2000" dirty="0"/>
              <a:t>To calculate your reserves, begin with your ‘Unrestricted Funds’ balance, then remove any fixed assets (buildings etc), any Programme-related investments (PRIs) and any designations (take care not to use designated funds to reduce reserve figures). We would like to see your reserves policy as part of the application. </a:t>
            </a:r>
          </a:p>
        </p:txBody>
      </p:sp>
      <p:pic>
        <p:nvPicPr>
          <p:cNvPr id="21" name="Picture 20">
            <a:extLst>
              <a:ext uri="{FF2B5EF4-FFF2-40B4-BE49-F238E27FC236}">
                <a16:creationId xmlns:a16="http://schemas.microsoft.com/office/drawing/2014/main" id="{7E447114-4890-5961-2C34-501E9BB0B680}"/>
              </a:ext>
            </a:extLst>
          </p:cNvPr>
          <p:cNvPicPr>
            <a:picLocks noChangeAspect="1"/>
          </p:cNvPicPr>
          <p:nvPr/>
        </p:nvPicPr>
        <p:blipFill>
          <a:blip r:embed="rId13"/>
          <a:stretch>
            <a:fillRect/>
          </a:stretch>
        </p:blipFill>
        <p:spPr>
          <a:xfrm>
            <a:off x="13286245" y="2508546"/>
            <a:ext cx="9673507" cy="7650865"/>
          </a:xfrm>
          <a:prstGeom prst="rect">
            <a:avLst/>
          </a:prstGeom>
        </p:spPr>
      </p:pic>
      <p:sp>
        <p:nvSpPr>
          <p:cNvPr id="22" name="TextBox 21">
            <a:extLst>
              <a:ext uri="{FF2B5EF4-FFF2-40B4-BE49-F238E27FC236}">
                <a16:creationId xmlns:a16="http://schemas.microsoft.com/office/drawing/2014/main" id="{2E395DA4-64D1-0125-D6B5-E75F48FB9991}"/>
              </a:ext>
            </a:extLst>
          </p:cNvPr>
          <p:cNvSpPr txBox="1"/>
          <p:nvPr/>
        </p:nvSpPr>
        <p:spPr>
          <a:xfrm>
            <a:off x="12844416" y="11010916"/>
            <a:ext cx="10557164" cy="1323439"/>
          </a:xfrm>
          <a:prstGeom prst="rect">
            <a:avLst/>
          </a:prstGeom>
          <a:noFill/>
        </p:spPr>
        <p:txBody>
          <a:bodyPr wrap="square" rtlCol="0">
            <a:spAutoFit/>
          </a:bodyPr>
          <a:lstStyle/>
          <a:p>
            <a:r>
              <a:rPr lang="en-GB" sz="2000" dirty="0"/>
              <a:t>If applying for funds to support a particular project e.g., befriending, within your wider work, then you should ensure you are applying a full cost recovery approach to reflect the true cost of its delivery. Understanding this will help you plan and budget accordingly, as well as ensure funding doesn’t leave you with a shortfall. </a:t>
            </a:r>
          </a:p>
        </p:txBody>
      </p:sp>
    </p:spTree>
    <p:extLst>
      <p:ext uri="{BB962C8B-B14F-4D97-AF65-F5344CB8AC3E}">
        <p14:creationId xmlns:p14="http://schemas.microsoft.com/office/powerpoint/2010/main" val="4091163875"/>
      </p:ext>
    </p:extLst>
  </p:cSld>
  <p:clrMapOvr>
    <a:masterClrMapping/>
  </p:clrMapOvr>
</p:sld>
</file>

<file path=ppt/theme/theme1.xml><?xml version="1.0" encoding="utf-8"?>
<a:theme xmlns:a="http://schemas.openxmlformats.org/drawingml/2006/main" name="Office Theme">
  <a:themeElements>
    <a:clrScheme name="McS colour theme">
      <a:dk1>
        <a:srgbClr val="000000"/>
      </a:dk1>
      <a:lt1>
        <a:srgbClr val="FFFFFF"/>
      </a:lt1>
      <a:dk2>
        <a:srgbClr val="000000"/>
      </a:dk2>
      <a:lt2>
        <a:srgbClr val="FFFFFF"/>
      </a:lt2>
      <a:accent1>
        <a:srgbClr val="CABC96"/>
      </a:accent1>
      <a:accent2>
        <a:srgbClr val="F6A200"/>
      </a:accent2>
      <a:accent3>
        <a:srgbClr val="D3164B"/>
      </a:accent3>
      <a:accent4>
        <a:srgbClr val="3C1659"/>
      </a:accent4>
      <a:accent5>
        <a:srgbClr val="000000"/>
      </a:accent5>
      <a:accent6>
        <a:srgbClr val="FFFFFF"/>
      </a:accent6>
      <a:hlink>
        <a:srgbClr val="000000"/>
      </a:hlink>
      <a:folHlink>
        <a:srgbClr val="000000"/>
      </a:folHlink>
    </a:clrScheme>
    <a:fontScheme name="Office 2">
      <a:majorFont>
        <a:latin typeface="Azo Sans McS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Erato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cCarthy Stone Presentation Template_v06.pptx" id="{879EA4EF-8BC9-7A49-9471-8B37EBFA85EA}" vid="{9230A385-D20D-AD41-8034-79FF035764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64185</TotalTime>
  <Words>2460</Words>
  <Application>Microsoft Office PowerPoint</Application>
  <PresentationFormat>Custom</PresentationFormat>
  <Paragraphs>182</Paragraphs>
  <Slides>13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Azo Sans McS Black</vt:lpstr>
      <vt:lpstr>Azo Sans McS Light</vt:lpstr>
      <vt:lpstr>Calibri</vt:lpstr>
      <vt:lpstr>Erato</vt:lpstr>
      <vt:lpstr>Erato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Graeme Marsh</dc:creator>
  <cp:lastModifiedBy>Graeme Marsh</cp:lastModifiedBy>
  <cp:revision>93</cp:revision>
  <dcterms:created xsi:type="dcterms:W3CDTF">2021-02-01T15:06:53Z</dcterms:created>
  <dcterms:modified xsi:type="dcterms:W3CDTF">2024-07-05T11:09:23Z</dcterms:modified>
</cp:coreProperties>
</file>